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9" r:id="rId4"/>
    <p:sldId id="279" r:id="rId5"/>
    <p:sldId id="277" r:id="rId6"/>
    <p:sldId id="285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1B67"/>
    <a:srgbClr val="FF0000"/>
    <a:srgbClr val="70AD47"/>
    <a:srgbClr val="A5A5A5"/>
    <a:srgbClr val="C0C0C0"/>
    <a:srgbClr val="9BC67F"/>
    <a:srgbClr val="DADADA"/>
    <a:srgbClr val="8A8C8E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6" autoAdjust="0"/>
    <p:restoredTop sz="95126"/>
  </p:normalViewPr>
  <p:slideViewPr>
    <p:cSldViewPr snapToGrid="0">
      <p:cViewPr varScale="1">
        <p:scale>
          <a:sx n="106" d="100"/>
          <a:sy n="106" d="100"/>
        </p:scale>
        <p:origin x="65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189CA5-E22E-4EA0-A4B3-F5B27B2A15A3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17DDF37-17E6-403B-A8DD-42A523C2CF53}">
      <dgm:prSet phldrT="[Text]" custT="1"/>
      <dgm:spPr/>
      <dgm:t>
        <a:bodyPr/>
        <a:lstStyle/>
        <a:p>
          <a:r>
            <a:rPr lang="en-US" sz="2000" dirty="0" smtClean="0"/>
            <a:t>Provision of last resort</a:t>
          </a:r>
          <a:endParaRPr lang="en-US" sz="2000" dirty="0"/>
        </a:p>
      </dgm:t>
    </dgm:pt>
    <dgm:pt modelId="{CF2D46EE-9F0C-459C-A7A1-188C2C9DE74B}" type="parTrans" cxnId="{C86333A4-B574-4551-A5EA-A75DCACD3CD4}">
      <dgm:prSet/>
      <dgm:spPr/>
      <dgm:t>
        <a:bodyPr/>
        <a:lstStyle/>
        <a:p>
          <a:endParaRPr lang="en-US" sz="2000"/>
        </a:p>
      </dgm:t>
    </dgm:pt>
    <dgm:pt modelId="{AC994A32-30A4-4467-8F1E-1089DAD97EBC}" type="sibTrans" cxnId="{C86333A4-B574-4551-A5EA-A75DCACD3CD4}">
      <dgm:prSet/>
      <dgm:spPr/>
      <dgm:t>
        <a:bodyPr/>
        <a:lstStyle/>
        <a:p>
          <a:endParaRPr lang="en-US" sz="2000"/>
        </a:p>
      </dgm:t>
    </dgm:pt>
    <dgm:pt modelId="{C553A464-CD93-4912-BFD2-E8508339840C}">
      <dgm:prSet phldrT="[Text]" custT="1"/>
      <dgm:spPr/>
      <dgm:t>
        <a:bodyPr/>
        <a:lstStyle/>
        <a:p>
          <a:r>
            <a:rPr lang="en-US" sz="2000" dirty="0" smtClean="0"/>
            <a:t>lack of knowledge, skill and experience that related GAAR</a:t>
          </a:r>
          <a:endParaRPr lang="en-US" sz="2000" dirty="0"/>
        </a:p>
      </dgm:t>
    </dgm:pt>
    <dgm:pt modelId="{5AF1E3EE-7FB6-4C69-95A6-CC884567E20E}" type="parTrans" cxnId="{B4B46813-55C1-4E9F-A301-4DEDB63A11E0}">
      <dgm:prSet/>
      <dgm:spPr/>
      <dgm:t>
        <a:bodyPr/>
        <a:lstStyle/>
        <a:p>
          <a:endParaRPr lang="en-US" sz="2000"/>
        </a:p>
      </dgm:t>
    </dgm:pt>
    <dgm:pt modelId="{CB6CD911-C645-45C7-A101-192FE7B0347B}" type="sibTrans" cxnId="{B4B46813-55C1-4E9F-A301-4DEDB63A11E0}">
      <dgm:prSet/>
      <dgm:spPr/>
      <dgm:t>
        <a:bodyPr/>
        <a:lstStyle/>
        <a:p>
          <a:endParaRPr lang="en-US" sz="2000"/>
        </a:p>
      </dgm:t>
    </dgm:pt>
    <dgm:pt modelId="{48EEED90-500E-4E58-B021-185D00B0DD2E}">
      <dgm:prSet phldrT="[Text]" custT="1"/>
      <dgm:spPr/>
      <dgm:t>
        <a:bodyPr/>
        <a:lstStyle/>
        <a:p>
          <a:r>
            <a:rPr lang="en-US" sz="2000" dirty="0" smtClean="0"/>
            <a:t>Alternative dispute resolution</a:t>
          </a:r>
          <a:endParaRPr lang="en-US" sz="2000" dirty="0"/>
        </a:p>
      </dgm:t>
    </dgm:pt>
    <dgm:pt modelId="{9F744A62-2283-4726-948C-E23FA1D7C4DD}" type="parTrans" cxnId="{4472927E-6DE6-43C0-AE62-9D4112B639A1}">
      <dgm:prSet/>
      <dgm:spPr/>
      <dgm:t>
        <a:bodyPr/>
        <a:lstStyle/>
        <a:p>
          <a:endParaRPr lang="en-US" sz="2000"/>
        </a:p>
      </dgm:t>
    </dgm:pt>
    <dgm:pt modelId="{0C2AC79E-B71E-4933-9DAC-D018729A57D4}" type="sibTrans" cxnId="{4472927E-6DE6-43C0-AE62-9D4112B639A1}">
      <dgm:prSet/>
      <dgm:spPr/>
      <dgm:t>
        <a:bodyPr/>
        <a:lstStyle/>
        <a:p>
          <a:endParaRPr lang="en-US" sz="2000"/>
        </a:p>
      </dgm:t>
    </dgm:pt>
    <dgm:pt modelId="{45E9337A-1F75-4819-B705-03A4A879F188}">
      <dgm:prSet phldrT="[Text]" custT="1"/>
      <dgm:spPr/>
      <dgm:t>
        <a:bodyPr/>
        <a:lstStyle/>
        <a:p>
          <a:r>
            <a:rPr lang="en-US" sz="2000" dirty="0" smtClean="0"/>
            <a:t>Dispute resolution about business purpose</a:t>
          </a:r>
          <a:endParaRPr lang="en-US" sz="2000" dirty="0"/>
        </a:p>
      </dgm:t>
    </dgm:pt>
    <dgm:pt modelId="{D69A2287-FA9E-4999-9D48-E399EE6855CF}" type="parTrans" cxnId="{8283C069-CDE4-426E-9DDF-3C5A87E939B6}">
      <dgm:prSet/>
      <dgm:spPr/>
      <dgm:t>
        <a:bodyPr/>
        <a:lstStyle/>
        <a:p>
          <a:endParaRPr lang="en-US" sz="2000"/>
        </a:p>
      </dgm:t>
    </dgm:pt>
    <dgm:pt modelId="{B4923B7D-FE0C-41C8-89FE-0A4634A17CAD}" type="sibTrans" cxnId="{8283C069-CDE4-426E-9DDF-3C5A87E939B6}">
      <dgm:prSet/>
      <dgm:spPr/>
      <dgm:t>
        <a:bodyPr/>
        <a:lstStyle/>
        <a:p>
          <a:endParaRPr lang="en-US" sz="2000"/>
        </a:p>
      </dgm:t>
    </dgm:pt>
    <dgm:pt modelId="{A8C11914-201D-4D47-A1E8-18B79704A0CF}">
      <dgm:prSet phldrT="[Text]" custT="1"/>
      <dgm:spPr/>
      <dgm:t>
        <a:bodyPr/>
        <a:lstStyle/>
        <a:p>
          <a:r>
            <a:rPr lang="en-US" sz="2000" dirty="0" smtClean="0"/>
            <a:t>GAAR panel</a:t>
          </a:r>
          <a:endParaRPr lang="en-US" sz="2000" dirty="0"/>
        </a:p>
      </dgm:t>
    </dgm:pt>
    <dgm:pt modelId="{89A4394B-F79B-44D3-BCAF-B1C34769F819}" type="parTrans" cxnId="{F0F853CB-E628-4FB9-ABE7-274D2A6F3457}">
      <dgm:prSet/>
      <dgm:spPr/>
      <dgm:t>
        <a:bodyPr/>
        <a:lstStyle/>
        <a:p>
          <a:endParaRPr lang="en-US" sz="2000"/>
        </a:p>
      </dgm:t>
    </dgm:pt>
    <dgm:pt modelId="{8371FE32-50AD-480C-ADE0-F328D28CD31D}" type="sibTrans" cxnId="{F0F853CB-E628-4FB9-ABE7-274D2A6F3457}">
      <dgm:prSet/>
      <dgm:spPr/>
      <dgm:t>
        <a:bodyPr/>
        <a:lstStyle/>
        <a:p>
          <a:endParaRPr lang="en-US" sz="2000"/>
        </a:p>
      </dgm:t>
    </dgm:pt>
    <dgm:pt modelId="{B83AE78C-2A37-46CE-9B16-F4D097B096CD}">
      <dgm:prSet phldrT="[Text]" custT="1"/>
      <dgm:spPr/>
      <dgm:t>
        <a:bodyPr/>
        <a:lstStyle/>
        <a:p>
          <a:r>
            <a:rPr lang="en-US" sz="2000" dirty="0" smtClean="0"/>
            <a:t>No panel, Tax authority decide business purpose</a:t>
          </a:r>
          <a:endParaRPr lang="en-US" sz="2000" dirty="0"/>
        </a:p>
      </dgm:t>
    </dgm:pt>
    <dgm:pt modelId="{43E323BB-310B-42DB-89FE-C2973B5AC9F4}" type="parTrans" cxnId="{6A2B4B4F-EB1C-4CCA-A4DD-056657F93F67}">
      <dgm:prSet/>
      <dgm:spPr/>
      <dgm:t>
        <a:bodyPr/>
        <a:lstStyle/>
        <a:p>
          <a:endParaRPr lang="en-US" sz="2000"/>
        </a:p>
      </dgm:t>
    </dgm:pt>
    <dgm:pt modelId="{48FDACD1-239C-4DEF-8408-50C526214BF3}" type="sibTrans" cxnId="{6A2B4B4F-EB1C-4CCA-A4DD-056657F93F67}">
      <dgm:prSet/>
      <dgm:spPr/>
      <dgm:t>
        <a:bodyPr/>
        <a:lstStyle/>
        <a:p>
          <a:endParaRPr lang="en-US" sz="2000"/>
        </a:p>
      </dgm:t>
    </dgm:pt>
    <dgm:pt modelId="{7DE3CA69-80F6-4FFD-B3F8-85C920C3EFF9}">
      <dgm:prSet custT="1"/>
      <dgm:spPr/>
      <dgm:t>
        <a:bodyPr/>
        <a:lstStyle/>
        <a:p>
          <a:endParaRPr lang="en-US" sz="2000" dirty="0" err="1" smtClean="0"/>
        </a:p>
      </dgm:t>
    </dgm:pt>
    <dgm:pt modelId="{0C883752-0BDE-41B4-AC52-6CF2D2991BA8}" type="parTrans" cxnId="{D59450B8-5BC9-45EE-BB4A-37275B90F470}">
      <dgm:prSet/>
      <dgm:spPr/>
      <dgm:t>
        <a:bodyPr/>
        <a:lstStyle/>
        <a:p>
          <a:endParaRPr lang="en-US" sz="2000"/>
        </a:p>
      </dgm:t>
    </dgm:pt>
    <dgm:pt modelId="{3CD683EF-8D2B-43E8-BEDC-C3B7DD42355C}" type="sibTrans" cxnId="{D59450B8-5BC9-45EE-BB4A-37275B90F470}">
      <dgm:prSet/>
      <dgm:spPr/>
      <dgm:t>
        <a:bodyPr/>
        <a:lstStyle/>
        <a:p>
          <a:endParaRPr lang="en-US" sz="2000"/>
        </a:p>
      </dgm:t>
    </dgm:pt>
    <dgm:pt modelId="{9D979047-32C3-4824-ADEA-667A012E6B15}" type="pres">
      <dgm:prSet presAssocID="{59189CA5-E22E-4EA0-A4B3-F5B27B2A15A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62EF889-E5C3-4B48-8D61-DF5011B97979}" type="pres">
      <dgm:prSet presAssocID="{F17DDF37-17E6-403B-A8DD-42A523C2CF53}" presName="parentLin" presStyleCnt="0"/>
      <dgm:spPr/>
      <dgm:t>
        <a:bodyPr/>
        <a:lstStyle/>
        <a:p>
          <a:endParaRPr lang="en-US"/>
        </a:p>
      </dgm:t>
    </dgm:pt>
    <dgm:pt modelId="{779BA312-86B8-4E9C-A244-AD94E6957549}" type="pres">
      <dgm:prSet presAssocID="{F17DDF37-17E6-403B-A8DD-42A523C2CF5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21369773-BD6F-4E51-970B-2031F35C89FE}" type="pres">
      <dgm:prSet presAssocID="{F17DDF37-17E6-403B-A8DD-42A523C2CF5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73E23C-BD10-4F6B-8FCD-D480BC46DAFA}" type="pres">
      <dgm:prSet presAssocID="{F17DDF37-17E6-403B-A8DD-42A523C2CF53}" presName="negativeSpace" presStyleCnt="0"/>
      <dgm:spPr/>
      <dgm:t>
        <a:bodyPr/>
        <a:lstStyle/>
        <a:p>
          <a:endParaRPr lang="en-US"/>
        </a:p>
      </dgm:t>
    </dgm:pt>
    <dgm:pt modelId="{8BE464A7-4263-4F29-B5A7-9501245DF2D1}" type="pres">
      <dgm:prSet presAssocID="{F17DDF37-17E6-403B-A8DD-42A523C2CF5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43ABB5-052E-49EA-9A8C-B1D306CA9621}" type="pres">
      <dgm:prSet presAssocID="{AC994A32-30A4-4467-8F1E-1089DAD97EBC}" presName="spaceBetweenRectangles" presStyleCnt="0"/>
      <dgm:spPr/>
      <dgm:t>
        <a:bodyPr/>
        <a:lstStyle/>
        <a:p>
          <a:endParaRPr lang="en-US"/>
        </a:p>
      </dgm:t>
    </dgm:pt>
    <dgm:pt modelId="{FAFE4F5F-382C-4F6E-ACC1-A589C33D38BC}" type="pres">
      <dgm:prSet presAssocID="{48EEED90-500E-4E58-B021-185D00B0DD2E}" presName="parentLin" presStyleCnt="0"/>
      <dgm:spPr/>
      <dgm:t>
        <a:bodyPr/>
        <a:lstStyle/>
        <a:p>
          <a:endParaRPr lang="en-US"/>
        </a:p>
      </dgm:t>
    </dgm:pt>
    <dgm:pt modelId="{0BB8886C-CEF4-422B-993A-29FB4394D31B}" type="pres">
      <dgm:prSet presAssocID="{48EEED90-500E-4E58-B021-185D00B0DD2E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0293C44-D8CD-45F7-819E-561C9765991F}" type="pres">
      <dgm:prSet presAssocID="{48EEED90-500E-4E58-B021-185D00B0DD2E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3295A8-5DD3-4298-9179-9F54E0EC7EA8}" type="pres">
      <dgm:prSet presAssocID="{48EEED90-500E-4E58-B021-185D00B0DD2E}" presName="negativeSpace" presStyleCnt="0"/>
      <dgm:spPr/>
      <dgm:t>
        <a:bodyPr/>
        <a:lstStyle/>
        <a:p>
          <a:endParaRPr lang="en-US"/>
        </a:p>
      </dgm:t>
    </dgm:pt>
    <dgm:pt modelId="{410CCE72-C315-4122-966C-C96EE28B772C}" type="pres">
      <dgm:prSet presAssocID="{48EEED90-500E-4E58-B021-185D00B0DD2E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86AC8-D584-4503-9605-90F0832C096D}" type="pres">
      <dgm:prSet presAssocID="{0C2AC79E-B71E-4933-9DAC-D018729A57D4}" presName="spaceBetweenRectangles" presStyleCnt="0"/>
      <dgm:spPr/>
      <dgm:t>
        <a:bodyPr/>
        <a:lstStyle/>
        <a:p>
          <a:endParaRPr lang="en-US"/>
        </a:p>
      </dgm:t>
    </dgm:pt>
    <dgm:pt modelId="{3EF071F2-9203-4D7B-94D7-52F4A4FDD01A}" type="pres">
      <dgm:prSet presAssocID="{A8C11914-201D-4D47-A1E8-18B79704A0CF}" presName="parentLin" presStyleCnt="0"/>
      <dgm:spPr/>
      <dgm:t>
        <a:bodyPr/>
        <a:lstStyle/>
        <a:p>
          <a:endParaRPr lang="en-US"/>
        </a:p>
      </dgm:t>
    </dgm:pt>
    <dgm:pt modelId="{468C4D60-498C-410F-9799-A53746B4FB86}" type="pres">
      <dgm:prSet presAssocID="{A8C11914-201D-4D47-A1E8-18B79704A0C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F47382A2-61D8-4155-93C8-D1C43B03B39E}" type="pres">
      <dgm:prSet presAssocID="{A8C11914-201D-4D47-A1E8-18B79704A0C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3ABB53-A85D-4243-96AD-6001E68459BC}" type="pres">
      <dgm:prSet presAssocID="{A8C11914-201D-4D47-A1E8-18B79704A0CF}" presName="negativeSpace" presStyleCnt="0"/>
      <dgm:spPr/>
      <dgm:t>
        <a:bodyPr/>
        <a:lstStyle/>
        <a:p>
          <a:endParaRPr lang="en-US"/>
        </a:p>
      </dgm:t>
    </dgm:pt>
    <dgm:pt modelId="{C4648AA8-E630-4E14-BB0C-FDAAF50AFEFA}" type="pres">
      <dgm:prSet presAssocID="{A8C11914-201D-4D47-A1E8-18B79704A0CF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83C069-CDE4-426E-9DDF-3C5A87E939B6}" srcId="{48EEED90-500E-4E58-B021-185D00B0DD2E}" destId="{45E9337A-1F75-4819-B705-03A4A879F188}" srcOrd="0" destOrd="0" parTransId="{D69A2287-FA9E-4999-9D48-E399EE6855CF}" sibTransId="{B4923B7D-FE0C-41C8-89FE-0A4634A17CAD}"/>
    <dgm:cxn modelId="{BD19D6E5-9F43-4E64-9A79-BDE3F6A36B6B}" type="presOf" srcId="{F17DDF37-17E6-403B-A8DD-42A523C2CF53}" destId="{779BA312-86B8-4E9C-A244-AD94E6957549}" srcOrd="0" destOrd="0" presId="urn:microsoft.com/office/officeart/2005/8/layout/list1"/>
    <dgm:cxn modelId="{D59450B8-5BC9-45EE-BB4A-37275B90F470}" srcId="{F17DDF37-17E6-403B-A8DD-42A523C2CF53}" destId="{7DE3CA69-80F6-4FFD-B3F8-85C920C3EFF9}" srcOrd="1" destOrd="0" parTransId="{0C883752-0BDE-41B4-AC52-6CF2D2991BA8}" sibTransId="{3CD683EF-8D2B-43E8-BEDC-C3B7DD42355C}"/>
    <dgm:cxn modelId="{F5FDF754-F36C-4206-BA9C-64F1A23840C1}" type="presOf" srcId="{48EEED90-500E-4E58-B021-185D00B0DD2E}" destId="{C0293C44-D8CD-45F7-819E-561C9765991F}" srcOrd="1" destOrd="0" presId="urn:microsoft.com/office/officeart/2005/8/layout/list1"/>
    <dgm:cxn modelId="{3FDC4BF1-C753-4A90-82D7-C8CDCA1B6139}" type="presOf" srcId="{C553A464-CD93-4912-BFD2-E8508339840C}" destId="{8BE464A7-4263-4F29-B5A7-9501245DF2D1}" srcOrd="0" destOrd="0" presId="urn:microsoft.com/office/officeart/2005/8/layout/list1"/>
    <dgm:cxn modelId="{8436D7AC-19B8-446C-AC89-1EDE99757B26}" type="presOf" srcId="{48EEED90-500E-4E58-B021-185D00B0DD2E}" destId="{0BB8886C-CEF4-422B-993A-29FB4394D31B}" srcOrd="0" destOrd="0" presId="urn:microsoft.com/office/officeart/2005/8/layout/list1"/>
    <dgm:cxn modelId="{F0F853CB-E628-4FB9-ABE7-274D2A6F3457}" srcId="{59189CA5-E22E-4EA0-A4B3-F5B27B2A15A3}" destId="{A8C11914-201D-4D47-A1E8-18B79704A0CF}" srcOrd="2" destOrd="0" parTransId="{89A4394B-F79B-44D3-BCAF-B1C34769F819}" sibTransId="{8371FE32-50AD-480C-ADE0-F328D28CD31D}"/>
    <dgm:cxn modelId="{7C9CA0E6-8917-4C9B-9F89-546689605F40}" type="presOf" srcId="{7DE3CA69-80F6-4FFD-B3F8-85C920C3EFF9}" destId="{8BE464A7-4263-4F29-B5A7-9501245DF2D1}" srcOrd="0" destOrd="1" presId="urn:microsoft.com/office/officeart/2005/8/layout/list1"/>
    <dgm:cxn modelId="{C86333A4-B574-4551-A5EA-A75DCACD3CD4}" srcId="{59189CA5-E22E-4EA0-A4B3-F5B27B2A15A3}" destId="{F17DDF37-17E6-403B-A8DD-42A523C2CF53}" srcOrd="0" destOrd="0" parTransId="{CF2D46EE-9F0C-459C-A7A1-188C2C9DE74B}" sibTransId="{AC994A32-30A4-4467-8F1E-1089DAD97EBC}"/>
    <dgm:cxn modelId="{C8DF3326-2854-4600-99C7-CF607C780E61}" type="presOf" srcId="{45E9337A-1F75-4819-B705-03A4A879F188}" destId="{410CCE72-C315-4122-966C-C96EE28B772C}" srcOrd="0" destOrd="0" presId="urn:microsoft.com/office/officeart/2005/8/layout/list1"/>
    <dgm:cxn modelId="{2D43288A-8756-476A-B1B7-6F6023C989FC}" type="presOf" srcId="{F17DDF37-17E6-403B-A8DD-42A523C2CF53}" destId="{21369773-BD6F-4E51-970B-2031F35C89FE}" srcOrd="1" destOrd="0" presId="urn:microsoft.com/office/officeart/2005/8/layout/list1"/>
    <dgm:cxn modelId="{4472927E-6DE6-43C0-AE62-9D4112B639A1}" srcId="{59189CA5-E22E-4EA0-A4B3-F5B27B2A15A3}" destId="{48EEED90-500E-4E58-B021-185D00B0DD2E}" srcOrd="1" destOrd="0" parTransId="{9F744A62-2283-4726-948C-E23FA1D7C4DD}" sibTransId="{0C2AC79E-B71E-4933-9DAC-D018729A57D4}"/>
    <dgm:cxn modelId="{5B9337DF-0CBC-44EC-AB15-5BD2B532C0A8}" type="presOf" srcId="{B83AE78C-2A37-46CE-9B16-F4D097B096CD}" destId="{C4648AA8-E630-4E14-BB0C-FDAAF50AFEFA}" srcOrd="0" destOrd="0" presId="urn:microsoft.com/office/officeart/2005/8/layout/list1"/>
    <dgm:cxn modelId="{0261547C-EB56-4F88-A48C-A57F7B5634BA}" type="presOf" srcId="{A8C11914-201D-4D47-A1E8-18B79704A0CF}" destId="{468C4D60-498C-410F-9799-A53746B4FB86}" srcOrd="0" destOrd="0" presId="urn:microsoft.com/office/officeart/2005/8/layout/list1"/>
    <dgm:cxn modelId="{6A2B4B4F-EB1C-4CCA-A4DD-056657F93F67}" srcId="{A8C11914-201D-4D47-A1E8-18B79704A0CF}" destId="{B83AE78C-2A37-46CE-9B16-F4D097B096CD}" srcOrd="0" destOrd="0" parTransId="{43E323BB-310B-42DB-89FE-C2973B5AC9F4}" sibTransId="{48FDACD1-239C-4DEF-8408-50C526214BF3}"/>
    <dgm:cxn modelId="{F48FB065-0A59-47FE-BE01-D2B50CC9E823}" type="presOf" srcId="{59189CA5-E22E-4EA0-A4B3-F5B27B2A15A3}" destId="{9D979047-32C3-4824-ADEA-667A012E6B15}" srcOrd="0" destOrd="0" presId="urn:microsoft.com/office/officeart/2005/8/layout/list1"/>
    <dgm:cxn modelId="{7BFEA2EF-6DF5-4B66-BF7E-5778165E714E}" type="presOf" srcId="{A8C11914-201D-4D47-A1E8-18B79704A0CF}" destId="{F47382A2-61D8-4155-93C8-D1C43B03B39E}" srcOrd="1" destOrd="0" presId="urn:microsoft.com/office/officeart/2005/8/layout/list1"/>
    <dgm:cxn modelId="{B4B46813-55C1-4E9F-A301-4DEDB63A11E0}" srcId="{F17DDF37-17E6-403B-A8DD-42A523C2CF53}" destId="{C553A464-CD93-4912-BFD2-E8508339840C}" srcOrd="0" destOrd="0" parTransId="{5AF1E3EE-7FB6-4C69-95A6-CC884567E20E}" sibTransId="{CB6CD911-C645-45C7-A101-192FE7B0347B}"/>
    <dgm:cxn modelId="{483B2A46-8E2D-4868-97A1-4264E30E4DBD}" type="presParOf" srcId="{9D979047-32C3-4824-ADEA-667A012E6B15}" destId="{262EF889-E5C3-4B48-8D61-DF5011B97979}" srcOrd="0" destOrd="0" presId="urn:microsoft.com/office/officeart/2005/8/layout/list1"/>
    <dgm:cxn modelId="{A5B77A88-E9C8-42FB-B74F-558A9BD2F2EE}" type="presParOf" srcId="{262EF889-E5C3-4B48-8D61-DF5011B97979}" destId="{779BA312-86B8-4E9C-A244-AD94E6957549}" srcOrd="0" destOrd="0" presId="urn:microsoft.com/office/officeart/2005/8/layout/list1"/>
    <dgm:cxn modelId="{2D2A54EA-1C77-4B1D-9996-49A1F7AC855C}" type="presParOf" srcId="{262EF889-E5C3-4B48-8D61-DF5011B97979}" destId="{21369773-BD6F-4E51-970B-2031F35C89FE}" srcOrd="1" destOrd="0" presId="urn:microsoft.com/office/officeart/2005/8/layout/list1"/>
    <dgm:cxn modelId="{D40D8855-09A2-49D3-B11B-F67EB2F00ADC}" type="presParOf" srcId="{9D979047-32C3-4824-ADEA-667A012E6B15}" destId="{EB73E23C-BD10-4F6B-8FCD-D480BC46DAFA}" srcOrd="1" destOrd="0" presId="urn:microsoft.com/office/officeart/2005/8/layout/list1"/>
    <dgm:cxn modelId="{2532249C-4F2B-4AFD-B706-7E69AB7A64D3}" type="presParOf" srcId="{9D979047-32C3-4824-ADEA-667A012E6B15}" destId="{8BE464A7-4263-4F29-B5A7-9501245DF2D1}" srcOrd="2" destOrd="0" presId="urn:microsoft.com/office/officeart/2005/8/layout/list1"/>
    <dgm:cxn modelId="{FDA1CC14-4095-4C8E-9A22-692D6816A7A2}" type="presParOf" srcId="{9D979047-32C3-4824-ADEA-667A012E6B15}" destId="{0943ABB5-052E-49EA-9A8C-B1D306CA9621}" srcOrd="3" destOrd="0" presId="urn:microsoft.com/office/officeart/2005/8/layout/list1"/>
    <dgm:cxn modelId="{676F033D-773C-464C-A022-D3506FBC4299}" type="presParOf" srcId="{9D979047-32C3-4824-ADEA-667A012E6B15}" destId="{FAFE4F5F-382C-4F6E-ACC1-A589C33D38BC}" srcOrd="4" destOrd="0" presId="urn:microsoft.com/office/officeart/2005/8/layout/list1"/>
    <dgm:cxn modelId="{898CA908-C802-45F4-9293-9099DEC6743B}" type="presParOf" srcId="{FAFE4F5F-382C-4F6E-ACC1-A589C33D38BC}" destId="{0BB8886C-CEF4-422B-993A-29FB4394D31B}" srcOrd="0" destOrd="0" presId="urn:microsoft.com/office/officeart/2005/8/layout/list1"/>
    <dgm:cxn modelId="{796E7D66-B9CF-43AD-86E8-E1BDB7EC300A}" type="presParOf" srcId="{FAFE4F5F-382C-4F6E-ACC1-A589C33D38BC}" destId="{C0293C44-D8CD-45F7-819E-561C9765991F}" srcOrd="1" destOrd="0" presId="urn:microsoft.com/office/officeart/2005/8/layout/list1"/>
    <dgm:cxn modelId="{2A5468BB-25DE-4BC4-926B-0692553A5484}" type="presParOf" srcId="{9D979047-32C3-4824-ADEA-667A012E6B15}" destId="{6E3295A8-5DD3-4298-9179-9F54E0EC7EA8}" srcOrd="5" destOrd="0" presId="urn:microsoft.com/office/officeart/2005/8/layout/list1"/>
    <dgm:cxn modelId="{549C7C4D-983C-425B-861D-2000FA34B98F}" type="presParOf" srcId="{9D979047-32C3-4824-ADEA-667A012E6B15}" destId="{410CCE72-C315-4122-966C-C96EE28B772C}" srcOrd="6" destOrd="0" presId="urn:microsoft.com/office/officeart/2005/8/layout/list1"/>
    <dgm:cxn modelId="{17BDE3EF-7723-43E7-A577-CCE87827C167}" type="presParOf" srcId="{9D979047-32C3-4824-ADEA-667A012E6B15}" destId="{C9586AC8-D584-4503-9605-90F0832C096D}" srcOrd="7" destOrd="0" presId="urn:microsoft.com/office/officeart/2005/8/layout/list1"/>
    <dgm:cxn modelId="{6F5CB394-DF4D-4292-8734-F838C124B96D}" type="presParOf" srcId="{9D979047-32C3-4824-ADEA-667A012E6B15}" destId="{3EF071F2-9203-4D7B-94D7-52F4A4FDD01A}" srcOrd="8" destOrd="0" presId="urn:microsoft.com/office/officeart/2005/8/layout/list1"/>
    <dgm:cxn modelId="{4BE30DF4-4310-4568-BF12-EC4623A285FE}" type="presParOf" srcId="{3EF071F2-9203-4D7B-94D7-52F4A4FDD01A}" destId="{468C4D60-498C-410F-9799-A53746B4FB86}" srcOrd="0" destOrd="0" presId="urn:microsoft.com/office/officeart/2005/8/layout/list1"/>
    <dgm:cxn modelId="{0537CD64-BDDB-4286-AC96-84F5D8882CEA}" type="presParOf" srcId="{3EF071F2-9203-4D7B-94D7-52F4A4FDD01A}" destId="{F47382A2-61D8-4155-93C8-D1C43B03B39E}" srcOrd="1" destOrd="0" presId="urn:microsoft.com/office/officeart/2005/8/layout/list1"/>
    <dgm:cxn modelId="{8A549EAE-FA5D-4779-B37D-A6E59B06804C}" type="presParOf" srcId="{9D979047-32C3-4824-ADEA-667A012E6B15}" destId="{9D3ABB53-A85D-4243-96AD-6001E68459BC}" srcOrd="9" destOrd="0" presId="urn:microsoft.com/office/officeart/2005/8/layout/list1"/>
    <dgm:cxn modelId="{1E167E71-9243-42D5-A5DE-8E098FC86488}" type="presParOf" srcId="{9D979047-32C3-4824-ADEA-667A012E6B15}" destId="{C4648AA8-E630-4E14-BB0C-FDAAF50AFEFA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E464A7-4263-4F29-B5A7-9501245DF2D1}">
      <dsp:nvSpPr>
        <dsp:cNvPr id="0" name=""/>
        <dsp:cNvSpPr/>
      </dsp:nvSpPr>
      <dsp:spPr>
        <a:xfrm>
          <a:off x="0" y="433039"/>
          <a:ext cx="10792231" cy="1289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597" tIns="541528" rIns="83759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lack of knowledge, skill and experience that related GAAR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 err="1" smtClean="0"/>
        </a:p>
      </dsp:txBody>
      <dsp:txXfrm>
        <a:off x="0" y="433039"/>
        <a:ext cx="10792231" cy="1289925"/>
      </dsp:txXfrm>
    </dsp:sp>
    <dsp:sp modelId="{21369773-BD6F-4E51-970B-2031F35C89FE}">
      <dsp:nvSpPr>
        <dsp:cNvPr id="0" name=""/>
        <dsp:cNvSpPr/>
      </dsp:nvSpPr>
      <dsp:spPr>
        <a:xfrm>
          <a:off x="539611" y="49279"/>
          <a:ext cx="7554561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544" tIns="0" rIns="2855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Provision of last resort</a:t>
          </a:r>
          <a:endParaRPr lang="en-US" sz="2000" kern="1200" dirty="0"/>
        </a:p>
      </dsp:txBody>
      <dsp:txXfrm>
        <a:off x="577078" y="86746"/>
        <a:ext cx="7479627" cy="692586"/>
      </dsp:txXfrm>
    </dsp:sp>
    <dsp:sp modelId="{410CCE72-C315-4122-966C-C96EE28B772C}">
      <dsp:nvSpPr>
        <dsp:cNvPr id="0" name=""/>
        <dsp:cNvSpPr/>
      </dsp:nvSpPr>
      <dsp:spPr>
        <a:xfrm>
          <a:off x="0" y="2247125"/>
          <a:ext cx="10792231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597" tIns="541528" rIns="83759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Dispute resolution about business purpose</a:t>
          </a:r>
          <a:endParaRPr lang="en-US" sz="2000" kern="1200" dirty="0"/>
        </a:p>
      </dsp:txBody>
      <dsp:txXfrm>
        <a:off x="0" y="2247125"/>
        <a:ext cx="10792231" cy="982800"/>
      </dsp:txXfrm>
    </dsp:sp>
    <dsp:sp modelId="{C0293C44-D8CD-45F7-819E-561C9765991F}">
      <dsp:nvSpPr>
        <dsp:cNvPr id="0" name=""/>
        <dsp:cNvSpPr/>
      </dsp:nvSpPr>
      <dsp:spPr>
        <a:xfrm>
          <a:off x="539611" y="1863364"/>
          <a:ext cx="7554561" cy="767520"/>
        </a:xfrm>
        <a:prstGeom prst="roundRect">
          <a:avLst/>
        </a:prstGeom>
        <a:solidFill>
          <a:schemeClr val="accent4">
            <a:hueOff val="5197846"/>
            <a:satOff val="-23984"/>
            <a:lumOff val="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544" tIns="0" rIns="2855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Alternative dispute resolution</a:t>
          </a:r>
          <a:endParaRPr lang="en-US" sz="2000" kern="1200" dirty="0"/>
        </a:p>
      </dsp:txBody>
      <dsp:txXfrm>
        <a:off x="577078" y="1900831"/>
        <a:ext cx="7479627" cy="692586"/>
      </dsp:txXfrm>
    </dsp:sp>
    <dsp:sp modelId="{C4648AA8-E630-4E14-BB0C-FDAAF50AFEFA}">
      <dsp:nvSpPr>
        <dsp:cNvPr id="0" name=""/>
        <dsp:cNvSpPr/>
      </dsp:nvSpPr>
      <dsp:spPr>
        <a:xfrm>
          <a:off x="0" y="3754085"/>
          <a:ext cx="10792231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7597" tIns="541528" rIns="837597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No panel, Tax authority decide business purpose</a:t>
          </a:r>
          <a:endParaRPr lang="en-US" sz="2000" kern="1200" dirty="0"/>
        </a:p>
      </dsp:txBody>
      <dsp:txXfrm>
        <a:off x="0" y="3754085"/>
        <a:ext cx="10792231" cy="982800"/>
      </dsp:txXfrm>
    </dsp:sp>
    <dsp:sp modelId="{F47382A2-61D8-4155-93C8-D1C43B03B39E}">
      <dsp:nvSpPr>
        <dsp:cNvPr id="0" name=""/>
        <dsp:cNvSpPr/>
      </dsp:nvSpPr>
      <dsp:spPr>
        <a:xfrm>
          <a:off x="539611" y="3370325"/>
          <a:ext cx="7554561" cy="767520"/>
        </a:xfrm>
        <a:prstGeom prst="round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544" tIns="0" rIns="285544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GAAR panel</a:t>
          </a:r>
          <a:endParaRPr lang="en-US" sz="2000" kern="1200" dirty="0"/>
        </a:p>
      </dsp:txBody>
      <dsp:txXfrm>
        <a:off x="577078" y="3407792"/>
        <a:ext cx="7479627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297CA67F-4C44-41DD-936F-B5FEE1F7B343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664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F8684055-499E-472C-A34B-88C0D0F4F3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97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/>
          <a:lstStyle>
            <a:lvl1pPr algn="r">
              <a:defRPr sz="1200"/>
            </a:lvl1pPr>
          </a:lstStyle>
          <a:p>
            <a:fld id="{5804B13B-A02D-4B3C-8AF4-DCA10C0DB30E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7050"/>
            <a:ext cx="4670425" cy="2627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4" tIns="46586" rIns="93174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4" tIns="46586" rIns="93174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664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3174" tIns="46586" rIns="93174" bIns="46586" rtlCol="0" anchor="b"/>
          <a:lstStyle>
            <a:lvl1pPr algn="r">
              <a:defRPr sz="1200"/>
            </a:lvl1pPr>
          </a:lstStyle>
          <a:p>
            <a:fld id="{CA8A406D-4443-48DF-968A-98C7DE70F1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4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86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21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1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5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4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19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87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0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15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2D73E-9919-411C-B575-4630D3195858}" type="datetimeFigureOut">
              <a:rPr lang="en-US" smtClean="0"/>
              <a:pPr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189F9-B094-45E5-92AB-690174EB58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3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microsoft.com/office/2007/relationships/hdphoto" Target="../media/hdphoto1.wdp"/><Relationship Id="rId21" Type="http://schemas.openxmlformats.org/officeDocument/2006/relationships/image" Target="../media/image9.png"/><Relationship Id="rId7" Type="http://schemas.openxmlformats.org/officeDocument/2006/relationships/image" Target="../media/image7.png"/><Relationship Id="rId2" Type="http://schemas.openxmlformats.org/officeDocument/2006/relationships/image" Target="../media/image5.png"/><Relationship Id="rId20" Type="http://schemas.openxmlformats.org/officeDocument/2006/relationships/image" Target="../media/image2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microsoft.com/office/2007/relationships/hdphoto" Target="../media/hdphoto1.wdp"/><Relationship Id="rId7" Type="http://schemas.openxmlformats.org/officeDocument/2006/relationships/diagramData" Target="../diagrams/data1.xml"/><Relationship Id="rId12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11" Type="http://schemas.microsoft.com/office/2007/relationships/diagramDrawing" Target="../diagrams/drawing1.xml"/><Relationship Id="rId5" Type="http://schemas.openxmlformats.org/officeDocument/2006/relationships/image" Target="../media/image4.jpeg"/><Relationship Id="rId10" Type="http://schemas.openxmlformats.org/officeDocument/2006/relationships/diagramColors" Target="../diagrams/colors1.xml"/><Relationship Id="rId4" Type="http://schemas.openxmlformats.org/officeDocument/2006/relationships/image" Target="../media/image3.jpeg"/><Relationship Id="rId9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57" y="4628074"/>
            <a:ext cx="12193057" cy="228619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4434656" y="841632"/>
            <a:ext cx="3322689" cy="1664598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112776" y="3552957"/>
            <a:ext cx="11966448" cy="3195316"/>
            <a:chOff x="3365500" y="3581400"/>
            <a:chExt cx="5314950" cy="736600"/>
          </a:xfrm>
        </p:grpSpPr>
        <p:sp>
          <p:nvSpPr>
            <p:cNvPr id="21" name="Freeform 20"/>
            <p:cNvSpPr/>
            <p:nvPr/>
          </p:nvSpPr>
          <p:spPr>
            <a:xfrm flipV="1">
              <a:off x="3365500" y="3702050"/>
              <a:ext cx="1684444" cy="61595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 21"/>
            <p:cNvSpPr/>
            <p:nvPr/>
          </p:nvSpPr>
          <p:spPr>
            <a:xfrm flipH="1" flipV="1">
              <a:off x="8115300" y="3581400"/>
              <a:ext cx="565150" cy="736600"/>
            </a:xfrm>
            <a:custGeom>
              <a:avLst/>
              <a:gdLst>
                <a:gd name="connsiteX0" fmla="*/ 1054100 w 1054100"/>
                <a:gd name="connsiteY0" fmla="*/ 0 h 311150"/>
                <a:gd name="connsiteX1" fmla="*/ 0 w 1054100"/>
                <a:gd name="connsiteY1" fmla="*/ 0 h 311150"/>
                <a:gd name="connsiteX2" fmla="*/ 0 w 1054100"/>
                <a:gd name="connsiteY2" fmla="*/ 311150 h 311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54100" h="311150">
                  <a:moveTo>
                    <a:pt x="1054100" y="0"/>
                  </a:moveTo>
                  <a:lnTo>
                    <a:pt x="0" y="0"/>
                  </a:lnTo>
                  <a:lnTo>
                    <a:pt x="0" y="311150"/>
                  </a:lnTo>
                </a:path>
              </a:pathLst>
            </a:custGeom>
            <a:noFill/>
            <a:ln w="317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188" y="345467"/>
            <a:ext cx="637906" cy="637906"/>
          </a:xfrm>
          <a:prstGeom prst="rect">
            <a:avLst/>
          </a:prstGeom>
        </p:spPr>
      </p:pic>
      <p:grpSp>
        <p:nvGrpSpPr>
          <p:cNvPr id="28" name="Group 27"/>
          <p:cNvGrpSpPr/>
          <p:nvPr/>
        </p:nvGrpSpPr>
        <p:grpSpPr>
          <a:xfrm>
            <a:off x="10476155" y="362054"/>
            <a:ext cx="607033" cy="607033"/>
            <a:chOff x="9184931" y="752475"/>
            <a:chExt cx="1099702" cy="1099702"/>
          </a:xfrm>
        </p:grpSpPr>
        <p:sp>
          <p:nvSpPr>
            <p:cNvPr id="29" name="Oval 28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7" name="TextBox 26"/>
          <p:cNvSpPr txBox="1"/>
          <p:nvPr/>
        </p:nvSpPr>
        <p:spPr>
          <a:xfrm>
            <a:off x="3140382" y="3004613"/>
            <a:ext cx="63103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GAAR practice in Mongolia</a:t>
            </a:r>
            <a:endParaRPr lang="en-US" sz="4400" dirty="0" smtClean="0"/>
          </a:p>
        </p:txBody>
      </p:sp>
      <p:sp>
        <p:nvSpPr>
          <p:cNvPr id="34" name="TextBox 33"/>
          <p:cNvSpPr txBox="1"/>
          <p:nvPr/>
        </p:nvSpPr>
        <p:spPr>
          <a:xfrm>
            <a:off x="4298949" y="3760359"/>
            <a:ext cx="3971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dirty="0" smtClean="0"/>
              <a:t>Associate prof. </a:t>
            </a:r>
            <a:r>
              <a:rPr lang="mn-MN" dirty="0" smtClean="0">
                <a:cs typeface="Arial" panose="020B0604020202020204" pitchFamily="34" charset="0"/>
              </a:rPr>
              <a:t>Tungalagmaa Khuajin, Mongolia</a:t>
            </a:r>
            <a:endParaRPr lang="mn-MN" dirty="0"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98949" y="6300359"/>
            <a:ext cx="35941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Ulaanbaatar, Mongolia, 2018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44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25506" y="-188119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45AFC35-13C7-44BB-A3AB-464834129932}"/>
              </a:ext>
            </a:extLst>
          </p:cNvPr>
          <p:cNvCxnSpPr>
            <a:cxnSpLocks/>
          </p:cNvCxnSpPr>
          <p:nvPr/>
        </p:nvCxnSpPr>
        <p:spPr>
          <a:xfrm flipV="1">
            <a:off x="385169" y="3326628"/>
            <a:ext cx="10837719" cy="39222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 txBox="1">
            <a:spLocks/>
          </p:cNvSpPr>
          <p:nvPr/>
        </p:nvSpPr>
        <p:spPr>
          <a:xfrm>
            <a:off x="2209800" y="402131"/>
            <a:ext cx="10515600" cy="7027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500" dirty="0" smtClean="0">
                <a:solidFill>
                  <a:srgbClr val="151B67"/>
                </a:solidFill>
                <a:latin typeface="+mj-lt"/>
                <a:ea typeface="+mj-ea"/>
                <a:cs typeface="+mj-cs"/>
              </a:rPr>
              <a:t>EVOLUTION OF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GAAR DEVELOPMENTS</a:t>
            </a:r>
            <a:r>
              <a:rPr kumimoji="0" lang="mn-MN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</a:t>
            </a:r>
            <a:r>
              <a:rPr kumimoji="0" lang="en-US" sz="2500" b="0" i="0" u="none" strike="noStrike" kern="1200" cap="none" spc="0" normalizeH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MONGOLIA</a:t>
            </a: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2500" b="0" i="0" u="none" strike="noStrike" kern="1200" cap="none" spc="0" normalizeH="0" baseline="0" noProof="0" dirty="0">
              <a:ln>
                <a:noFill/>
              </a:ln>
              <a:solidFill>
                <a:srgbClr val="151B6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9" name="Group 10">
            <a:extLst>
              <a:ext uri="{FF2B5EF4-FFF2-40B4-BE49-F238E27FC236}">
                <a16:creationId xmlns:a16="http://schemas.microsoft.com/office/drawing/2014/main" id="{5522A310-F67F-41FA-8C67-06B4B969B914}"/>
              </a:ext>
            </a:extLst>
          </p:cNvPr>
          <p:cNvGrpSpPr/>
          <p:nvPr/>
        </p:nvGrpSpPr>
        <p:grpSpPr>
          <a:xfrm>
            <a:off x="2536723" y="3028481"/>
            <a:ext cx="800078" cy="801041"/>
            <a:chOff x="1350296" y="2894973"/>
            <a:chExt cx="1066771" cy="1068054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4303751-6B11-4DE5-AA02-8283B6312A7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83895" y="2894973"/>
              <a:ext cx="533172" cy="534027"/>
            </a:xfrm>
            <a:custGeom>
              <a:avLst/>
              <a:gdLst>
                <a:gd name="T0" fmla="*/ 0 w 3054"/>
                <a:gd name="T1" fmla="*/ 0 h 3054"/>
                <a:gd name="T2" fmla="*/ 3054 w 3054"/>
                <a:gd name="T3" fmla="*/ 3054 h 3054"/>
                <a:gd name="T4" fmla="*/ 2291 w 3054"/>
                <a:gd name="T5" fmla="*/ 3054 h 3054"/>
                <a:gd name="T6" fmla="*/ 0 w 3054"/>
                <a:gd name="T7" fmla="*/ 763 h 3054"/>
                <a:gd name="T8" fmla="*/ 0 w 3054"/>
                <a:gd name="T9" fmla="*/ 0 h 3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4" h="3054">
                  <a:moveTo>
                    <a:pt x="0" y="0"/>
                  </a:moveTo>
                  <a:cubicBezTo>
                    <a:pt x="1687" y="0"/>
                    <a:pt x="3054" y="1367"/>
                    <a:pt x="3054" y="3054"/>
                  </a:cubicBezTo>
                  <a:lnTo>
                    <a:pt x="2291" y="3054"/>
                  </a:lnTo>
                  <a:cubicBezTo>
                    <a:pt x="2291" y="1789"/>
                    <a:pt x="1265" y="763"/>
                    <a:pt x="0" y="76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A5C84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1" name="Freeform 7">
              <a:extLst>
                <a:ext uri="{FF2B5EF4-FFF2-40B4-BE49-F238E27FC236}">
                  <a16:creationId xmlns:a16="http://schemas.microsoft.com/office/drawing/2014/main" id="{62785338-4A56-4DD6-9439-A6CCC4581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50296" y="3429000"/>
              <a:ext cx="533599" cy="534027"/>
            </a:xfrm>
            <a:custGeom>
              <a:avLst/>
              <a:gdLst>
                <a:gd name="T0" fmla="*/ 3055 w 3055"/>
                <a:gd name="T1" fmla="*/ 3055 h 3055"/>
                <a:gd name="T2" fmla="*/ 0 w 3055"/>
                <a:gd name="T3" fmla="*/ 0 h 3055"/>
                <a:gd name="T4" fmla="*/ 764 w 3055"/>
                <a:gd name="T5" fmla="*/ 0 h 3055"/>
                <a:gd name="T6" fmla="*/ 3055 w 3055"/>
                <a:gd name="T7" fmla="*/ 2291 h 3055"/>
                <a:gd name="T8" fmla="*/ 3055 w 3055"/>
                <a:gd name="T9" fmla="*/ 3055 h 3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5" h="3055">
                  <a:moveTo>
                    <a:pt x="3055" y="3055"/>
                  </a:moveTo>
                  <a:cubicBezTo>
                    <a:pt x="1368" y="3055"/>
                    <a:pt x="0" y="1687"/>
                    <a:pt x="0" y="0"/>
                  </a:cubicBezTo>
                  <a:lnTo>
                    <a:pt x="764" y="0"/>
                  </a:lnTo>
                  <a:cubicBezTo>
                    <a:pt x="764" y="1266"/>
                    <a:pt x="1789" y="2291"/>
                    <a:pt x="3055" y="2291"/>
                  </a:cubicBezTo>
                  <a:lnTo>
                    <a:pt x="3055" y="305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</p:grpSp>
      <p:sp>
        <p:nvSpPr>
          <p:cNvPr id="22" name="Oval 21">
            <a:extLst>
              <a:ext uri="{FF2B5EF4-FFF2-40B4-BE49-F238E27FC236}">
                <a16:creationId xmlns:a16="http://schemas.microsoft.com/office/drawing/2014/main" id="{5F28186E-5DD9-44C3-B275-612132337A93}"/>
              </a:ext>
            </a:extLst>
          </p:cNvPr>
          <p:cNvSpPr/>
          <p:nvPr/>
        </p:nvSpPr>
        <p:spPr>
          <a:xfrm>
            <a:off x="2749123" y="3240881"/>
            <a:ext cx="376238" cy="376238"/>
          </a:xfrm>
          <a:prstGeom prst="ellipse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6AC307D-42CB-4D9D-8814-CA13D00F355C}"/>
              </a:ext>
            </a:extLst>
          </p:cNvPr>
          <p:cNvSpPr/>
          <p:nvPr/>
        </p:nvSpPr>
        <p:spPr>
          <a:xfrm>
            <a:off x="2832146" y="3324225"/>
            <a:ext cx="209550" cy="20955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0E76C77-26F6-4759-8F6B-4EAB7C66EF1A}"/>
              </a:ext>
            </a:extLst>
          </p:cNvPr>
          <p:cNvCxnSpPr>
            <a:stCxn id="31" idx="4"/>
          </p:cNvCxnSpPr>
          <p:nvPr/>
        </p:nvCxnSpPr>
        <p:spPr>
          <a:xfrm>
            <a:off x="2936921" y="3533775"/>
            <a:ext cx="0" cy="1124326"/>
          </a:xfrm>
          <a:prstGeom prst="line">
            <a:avLst/>
          </a:prstGeom>
          <a:ln w="28575" cap="rnd">
            <a:solidFill>
              <a:schemeClr val="accent1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378148C-7216-4EB6-931F-3FF83F6A8484}"/>
              </a:ext>
            </a:extLst>
          </p:cNvPr>
          <p:cNvSpPr txBox="1"/>
          <p:nvPr/>
        </p:nvSpPr>
        <p:spPr>
          <a:xfrm>
            <a:off x="1943780" y="2132854"/>
            <a:ext cx="1879925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dirty="0" smtClean="0"/>
              <a:t>Modern tax system</a:t>
            </a:r>
            <a:endParaRPr lang="en-US" sz="2000" b="1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B1B7FD-FE5E-4511-B1DD-F6D05971D2F4}"/>
              </a:ext>
            </a:extLst>
          </p:cNvPr>
          <p:cNvSpPr txBox="1"/>
          <p:nvPr/>
        </p:nvSpPr>
        <p:spPr>
          <a:xfrm>
            <a:off x="5592461" y="4103741"/>
            <a:ext cx="1879925" cy="1015663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dirty="0" smtClean="0"/>
              <a:t>Public comments on Revised tax law drafts</a:t>
            </a:r>
            <a:endParaRPr lang="en-US" sz="2000" b="1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FC5B4E5-9A07-47EA-AB3E-4808066DBF78}"/>
              </a:ext>
            </a:extLst>
          </p:cNvPr>
          <p:cNvSpPr txBox="1"/>
          <p:nvPr/>
        </p:nvSpPr>
        <p:spPr>
          <a:xfrm>
            <a:off x="2266086" y="4660140"/>
            <a:ext cx="135165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mn-MN" sz="4500" b="1" dirty="0" smtClean="0">
                <a:solidFill>
                  <a:schemeClr val="accent1"/>
                </a:solidFill>
              </a:rPr>
              <a:t>1992</a:t>
            </a:r>
            <a:endParaRPr lang="en-US" sz="4500" b="1" dirty="0">
              <a:solidFill>
                <a:schemeClr val="accent1"/>
              </a:solidFill>
            </a:endParaRPr>
          </a:p>
        </p:txBody>
      </p:sp>
      <p:grpSp>
        <p:nvGrpSpPr>
          <p:cNvPr id="43" name="Group 16"/>
          <p:cNvGrpSpPr/>
          <p:nvPr/>
        </p:nvGrpSpPr>
        <p:grpSpPr>
          <a:xfrm>
            <a:off x="5821221" y="1413031"/>
            <a:ext cx="1351652" cy="2416491"/>
            <a:chOff x="4293757" y="1413031"/>
            <a:chExt cx="1351652" cy="2416491"/>
          </a:xfrm>
        </p:grpSpPr>
        <p:grpSp>
          <p:nvGrpSpPr>
            <p:cNvPr id="44" name="Group 11">
              <a:extLst>
                <a:ext uri="{FF2B5EF4-FFF2-40B4-BE49-F238E27FC236}">
                  <a16:creationId xmlns:a16="http://schemas.microsoft.com/office/drawing/2014/main" id="{FC62BE4F-B196-45AF-B98C-91E3F80E38F9}"/>
                </a:ext>
              </a:extLst>
            </p:cNvPr>
            <p:cNvGrpSpPr/>
            <p:nvPr/>
          </p:nvGrpSpPr>
          <p:grpSpPr>
            <a:xfrm>
              <a:off x="4569542" y="3028484"/>
              <a:ext cx="800078" cy="801042"/>
              <a:chOff x="4060722" y="2894973"/>
              <a:chExt cx="1066771" cy="1068054"/>
            </a:xfrm>
          </p:grpSpPr>
          <p:sp>
            <p:nvSpPr>
              <p:cNvPr id="49" name="Freeform 5">
                <a:extLst>
                  <a:ext uri="{FF2B5EF4-FFF2-40B4-BE49-F238E27FC236}">
                    <a16:creationId xmlns:a16="http://schemas.microsoft.com/office/drawing/2014/main" id="{CAB65D93-AE28-4AE0-B90E-94ECFC5886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4321" y="2894973"/>
                <a:ext cx="533172" cy="534027"/>
              </a:xfrm>
              <a:custGeom>
                <a:avLst/>
                <a:gdLst>
                  <a:gd name="T0" fmla="*/ 0 w 3054"/>
                  <a:gd name="T1" fmla="*/ 0 h 3054"/>
                  <a:gd name="T2" fmla="*/ 3054 w 3054"/>
                  <a:gd name="T3" fmla="*/ 3054 h 3054"/>
                  <a:gd name="T4" fmla="*/ 2291 w 3054"/>
                  <a:gd name="T5" fmla="*/ 3054 h 3054"/>
                  <a:gd name="T6" fmla="*/ 0 w 3054"/>
                  <a:gd name="T7" fmla="*/ 763 h 3054"/>
                  <a:gd name="T8" fmla="*/ 0 w 3054"/>
                  <a:gd name="T9" fmla="*/ 0 h 3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4" h="3054">
                    <a:moveTo>
                      <a:pt x="0" y="0"/>
                    </a:moveTo>
                    <a:cubicBezTo>
                      <a:pt x="1687" y="0"/>
                      <a:pt x="3054" y="1367"/>
                      <a:pt x="3054" y="3054"/>
                    </a:cubicBezTo>
                    <a:lnTo>
                      <a:pt x="2291" y="3054"/>
                    </a:lnTo>
                    <a:cubicBezTo>
                      <a:pt x="2291" y="1789"/>
                      <a:pt x="1265" y="763"/>
                      <a:pt x="0" y="76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0" name="Freeform 7">
                <a:extLst>
                  <a:ext uri="{FF2B5EF4-FFF2-40B4-BE49-F238E27FC236}">
                    <a16:creationId xmlns:a16="http://schemas.microsoft.com/office/drawing/2014/main" id="{DCBDA598-A066-4C1E-B960-EA50156DBA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0722" y="3429000"/>
                <a:ext cx="533599" cy="534027"/>
              </a:xfrm>
              <a:custGeom>
                <a:avLst/>
                <a:gdLst>
                  <a:gd name="T0" fmla="*/ 3055 w 3055"/>
                  <a:gd name="T1" fmla="*/ 3055 h 3055"/>
                  <a:gd name="T2" fmla="*/ 0 w 3055"/>
                  <a:gd name="T3" fmla="*/ 0 h 3055"/>
                  <a:gd name="T4" fmla="*/ 764 w 3055"/>
                  <a:gd name="T5" fmla="*/ 0 h 3055"/>
                  <a:gd name="T6" fmla="*/ 3055 w 3055"/>
                  <a:gd name="T7" fmla="*/ 2291 h 3055"/>
                  <a:gd name="T8" fmla="*/ 3055 w 3055"/>
                  <a:gd name="T9" fmla="*/ 3055 h 3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5" h="3055">
                    <a:moveTo>
                      <a:pt x="3055" y="3055"/>
                    </a:moveTo>
                    <a:cubicBezTo>
                      <a:pt x="1368" y="3055"/>
                      <a:pt x="0" y="1687"/>
                      <a:pt x="0" y="0"/>
                    </a:cubicBezTo>
                    <a:lnTo>
                      <a:pt x="764" y="0"/>
                    </a:lnTo>
                    <a:cubicBezTo>
                      <a:pt x="764" y="1266"/>
                      <a:pt x="1789" y="2291"/>
                      <a:pt x="3055" y="2291"/>
                    </a:cubicBezTo>
                    <a:lnTo>
                      <a:pt x="3055" y="3055"/>
                    </a:lnTo>
                    <a:close/>
                  </a:path>
                </a:pathLst>
              </a:custGeom>
              <a:solidFill>
                <a:srgbClr val="4CC1E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8A56EF23-E897-4D06-8649-1DD2C91FB024}"/>
                </a:ext>
              </a:extLst>
            </p:cNvPr>
            <p:cNvSpPr/>
            <p:nvPr/>
          </p:nvSpPr>
          <p:spPr>
            <a:xfrm>
              <a:off x="4781728" y="3240881"/>
              <a:ext cx="376238" cy="376238"/>
            </a:xfrm>
            <a:prstGeom prst="ellipse">
              <a:avLst/>
            </a:prstGeom>
            <a:noFill/>
            <a:ln w="28575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E7B91B5-3765-4603-B142-E7FABFA75327}"/>
                </a:ext>
              </a:extLst>
            </p:cNvPr>
            <p:cNvSpPr/>
            <p:nvPr/>
          </p:nvSpPr>
          <p:spPr>
            <a:xfrm>
              <a:off x="4864859" y="3324225"/>
              <a:ext cx="209550" cy="2095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292B1FC5-178F-49F4-A469-F51585BBF398}"/>
                </a:ext>
              </a:extLst>
            </p:cNvPr>
            <p:cNvCxnSpPr>
              <a:cxnSpLocks/>
              <a:endCxn id="46" idx="0"/>
            </p:cNvCxnSpPr>
            <p:nvPr/>
          </p:nvCxnSpPr>
          <p:spPr>
            <a:xfrm flipH="1">
              <a:off x="4969635" y="2198088"/>
              <a:ext cx="107" cy="1124712"/>
            </a:xfrm>
            <a:prstGeom prst="line">
              <a:avLst/>
            </a:prstGeom>
            <a:ln w="28575" cap="rnd">
              <a:solidFill>
                <a:schemeClr val="accent3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F5225A10-409B-49BC-A81D-24C8B8655FE1}"/>
                </a:ext>
              </a:extLst>
            </p:cNvPr>
            <p:cNvSpPr txBox="1"/>
            <p:nvPr/>
          </p:nvSpPr>
          <p:spPr>
            <a:xfrm>
              <a:off x="4293757" y="1413031"/>
              <a:ext cx="1351652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mn-MN" sz="4500" b="1" dirty="0" smtClean="0">
                  <a:solidFill>
                    <a:schemeClr val="accent3"/>
                  </a:solidFill>
                </a:rPr>
                <a:t>20</a:t>
              </a:r>
              <a:r>
                <a:rPr lang="en-US" sz="4500" b="1" dirty="0" smtClean="0">
                  <a:solidFill>
                    <a:schemeClr val="accent3"/>
                  </a:solidFill>
                </a:rPr>
                <a:t>18</a:t>
              </a:r>
              <a:endParaRPr lang="en-US" sz="45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51" name="Group 15"/>
          <p:cNvGrpSpPr/>
          <p:nvPr/>
        </p:nvGrpSpPr>
        <p:grpSpPr>
          <a:xfrm>
            <a:off x="8717541" y="2302320"/>
            <a:ext cx="1914930" cy="3142650"/>
            <a:chOff x="6040755" y="2302319"/>
            <a:chExt cx="1879926" cy="3142650"/>
          </a:xfrm>
        </p:grpSpPr>
        <p:grpSp>
          <p:nvGrpSpPr>
            <p:cNvPr id="52" name="Group 12">
              <a:extLst>
                <a:ext uri="{FF2B5EF4-FFF2-40B4-BE49-F238E27FC236}">
                  <a16:creationId xmlns:a16="http://schemas.microsoft.com/office/drawing/2014/main" id="{5DCC80E2-1720-48F0-B521-F7313549F768}"/>
                </a:ext>
              </a:extLst>
            </p:cNvPr>
            <p:cNvGrpSpPr/>
            <p:nvPr/>
          </p:nvGrpSpPr>
          <p:grpSpPr>
            <a:xfrm>
              <a:off x="6602362" y="3028484"/>
              <a:ext cx="800078" cy="801042"/>
              <a:chOff x="6771148" y="2894973"/>
              <a:chExt cx="1066771" cy="1068054"/>
            </a:xfrm>
          </p:grpSpPr>
          <p:sp>
            <p:nvSpPr>
              <p:cNvPr id="58" name="Freeform 5">
                <a:extLst>
                  <a:ext uri="{FF2B5EF4-FFF2-40B4-BE49-F238E27FC236}">
                    <a16:creationId xmlns:a16="http://schemas.microsoft.com/office/drawing/2014/main" id="{63980784-95DE-457E-B662-D6CCBF267F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04747" y="2894973"/>
                <a:ext cx="533172" cy="534027"/>
              </a:xfrm>
              <a:custGeom>
                <a:avLst/>
                <a:gdLst>
                  <a:gd name="T0" fmla="*/ 0 w 3054"/>
                  <a:gd name="T1" fmla="*/ 0 h 3054"/>
                  <a:gd name="T2" fmla="*/ 3054 w 3054"/>
                  <a:gd name="T3" fmla="*/ 3054 h 3054"/>
                  <a:gd name="T4" fmla="*/ 2291 w 3054"/>
                  <a:gd name="T5" fmla="*/ 3054 h 3054"/>
                  <a:gd name="T6" fmla="*/ 0 w 3054"/>
                  <a:gd name="T7" fmla="*/ 763 h 3054"/>
                  <a:gd name="T8" fmla="*/ 0 w 3054"/>
                  <a:gd name="T9" fmla="*/ 0 h 3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4" h="3054">
                    <a:moveTo>
                      <a:pt x="0" y="0"/>
                    </a:moveTo>
                    <a:cubicBezTo>
                      <a:pt x="1687" y="0"/>
                      <a:pt x="3054" y="1367"/>
                      <a:pt x="3054" y="3054"/>
                    </a:cubicBezTo>
                    <a:lnTo>
                      <a:pt x="2291" y="3054"/>
                    </a:lnTo>
                    <a:cubicBezTo>
                      <a:pt x="2291" y="1789"/>
                      <a:pt x="1265" y="763"/>
                      <a:pt x="0" y="763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  <p:sp>
            <p:nvSpPr>
              <p:cNvPr id="59" name="Freeform 7">
                <a:extLst>
                  <a:ext uri="{FF2B5EF4-FFF2-40B4-BE49-F238E27FC236}">
                    <a16:creationId xmlns:a16="http://schemas.microsoft.com/office/drawing/2014/main" id="{CC478339-E29E-4480-AAA4-F16A2F79B5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71148" y="3429000"/>
                <a:ext cx="533599" cy="534027"/>
              </a:xfrm>
              <a:custGeom>
                <a:avLst/>
                <a:gdLst>
                  <a:gd name="T0" fmla="*/ 3055 w 3055"/>
                  <a:gd name="T1" fmla="*/ 3055 h 3055"/>
                  <a:gd name="T2" fmla="*/ 0 w 3055"/>
                  <a:gd name="T3" fmla="*/ 0 h 3055"/>
                  <a:gd name="T4" fmla="*/ 764 w 3055"/>
                  <a:gd name="T5" fmla="*/ 0 h 3055"/>
                  <a:gd name="T6" fmla="*/ 3055 w 3055"/>
                  <a:gd name="T7" fmla="*/ 2291 h 3055"/>
                  <a:gd name="T8" fmla="*/ 3055 w 3055"/>
                  <a:gd name="T9" fmla="*/ 3055 h 3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55" h="3055">
                    <a:moveTo>
                      <a:pt x="3055" y="3055"/>
                    </a:moveTo>
                    <a:cubicBezTo>
                      <a:pt x="1368" y="3055"/>
                      <a:pt x="0" y="1687"/>
                      <a:pt x="0" y="0"/>
                    </a:cubicBezTo>
                    <a:lnTo>
                      <a:pt x="764" y="0"/>
                    </a:lnTo>
                    <a:cubicBezTo>
                      <a:pt x="764" y="1266"/>
                      <a:pt x="1789" y="2291"/>
                      <a:pt x="3055" y="2291"/>
                    </a:cubicBezTo>
                    <a:lnTo>
                      <a:pt x="3055" y="3055"/>
                    </a:lnTo>
                    <a:close/>
                  </a:path>
                </a:pathLst>
              </a:custGeom>
              <a:solidFill>
                <a:schemeClr val="accent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0"/>
              </a:p>
            </p:txBody>
          </p: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50D7FA05-0D55-4506-A029-7CCA5FC2451A}"/>
                </a:ext>
              </a:extLst>
            </p:cNvPr>
            <p:cNvSpPr/>
            <p:nvPr/>
          </p:nvSpPr>
          <p:spPr>
            <a:xfrm>
              <a:off x="6814334" y="3240881"/>
              <a:ext cx="376238" cy="376238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E85E976-6C9F-4B9D-B8CE-A0D3F16679D8}"/>
                </a:ext>
              </a:extLst>
            </p:cNvPr>
            <p:cNvSpPr/>
            <p:nvPr/>
          </p:nvSpPr>
          <p:spPr>
            <a:xfrm>
              <a:off x="6897572" y="3324225"/>
              <a:ext cx="209550" cy="2095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4DEDB28C-56F9-4DC2-AD18-5FC6F83EE9BA}"/>
                </a:ext>
              </a:extLst>
            </p:cNvPr>
            <p:cNvCxnSpPr>
              <a:cxnSpLocks/>
              <a:stCxn id="54" idx="4"/>
            </p:cNvCxnSpPr>
            <p:nvPr/>
          </p:nvCxnSpPr>
          <p:spPr>
            <a:xfrm>
              <a:off x="7002348" y="3533775"/>
              <a:ext cx="213" cy="1124326"/>
            </a:xfrm>
            <a:prstGeom prst="line">
              <a:avLst/>
            </a:prstGeom>
            <a:ln w="28575" cap="rnd">
              <a:solidFill>
                <a:schemeClr val="accent2"/>
              </a:solidFill>
              <a:tail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686CFD74-6465-4885-8AF8-0DBFF6C3BA5A}"/>
                </a:ext>
              </a:extLst>
            </p:cNvPr>
            <p:cNvSpPr txBox="1"/>
            <p:nvPr/>
          </p:nvSpPr>
          <p:spPr>
            <a:xfrm>
              <a:off x="6040755" y="2302319"/>
              <a:ext cx="1879926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chemeClr val="accent2"/>
                  </a:solidFill>
                </a:rPr>
                <a:t>Tax reform</a:t>
              </a:r>
              <a:endParaRPr lang="en-US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7103A0B6-FD26-48CA-872E-058E7F647C56}"/>
                </a:ext>
              </a:extLst>
            </p:cNvPr>
            <p:cNvSpPr txBox="1"/>
            <p:nvPr/>
          </p:nvSpPr>
          <p:spPr>
            <a:xfrm>
              <a:off x="6326317" y="4660139"/>
              <a:ext cx="1351652" cy="7848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mn-MN" sz="4500" b="1" dirty="0" smtClean="0">
                  <a:solidFill>
                    <a:schemeClr val="accent2"/>
                  </a:solidFill>
                </a:rPr>
                <a:t>201</a:t>
              </a:r>
              <a:r>
                <a:rPr lang="en-US" sz="4500" b="1" dirty="0" smtClean="0">
                  <a:solidFill>
                    <a:schemeClr val="accent2"/>
                  </a:solidFill>
                </a:rPr>
                <a:t>9</a:t>
              </a:r>
              <a:endParaRPr lang="en-US" sz="4500" b="1" dirty="0">
                <a:solidFill>
                  <a:schemeClr val="accent2"/>
                </a:solidFill>
              </a:endParaRPr>
            </a:p>
          </p:txBody>
        </p:sp>
      </p:grpSp>
      <p:cxnSp>
        <p:nvCxnSpPr>
          <p:cNvPr id="60" name="Straight Connector 59"/>
          <p:cNvCxnSpPr/>
          <p:nvPr/>
        </p:nvCxnSpPr>
        <p:spPr>
          <a:xfrm>
            <a:off x="8515972" y="1413031"/>
            <a:ext cx="0" cy="4739543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360986" y="5721142"/>
            <a:ext cx="2700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New GAAR expected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575760" y="5740959"/>
            <a:ext cx="258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No GAAR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56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151B67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Title 5"/>
          <p:cNvSpPr txBox="1">
            <a:spLocks/>
          </p:cNvSpPr>
          <p:nvPr/>
        </p:nvSpPr>
        <p:spPr>
          <a:xfrm>
            <a:off x="2209800" y="370737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STUDY – Indirect Transfer of a mining right </a:t>
            </a:r>
            <a:endParaRPr kumimoji="0" lang="en-US" sz="2500" i="0" u="none" strike="noStrike" kern="1200" cap="none" spc="0" normalizeH="0" baseline="0" noProof="0" dirty="0">
              <a:ln>
                <a:noFill/>
              </a:ln>
              <a:solidFill>
                <a:srgbClr val="151B67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8153" y="3441270"/>
            <a:ext cx="4540544" cy="1588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878527" y="3123611"/>
            <a:ext cx="97244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100" dirty="0" smtClean="0"/>
              <a:t>Overseas</a:t>
            </a:r>
          </a:p>
          <a:p>
            <a:pPr algn="r"/>
            <a:endParaRPr lang="en-US" altLang="zh-CN" sz="1100" dirty="0"/>
          </a:p>
          <a:p>
            <a:pPr algn="r"/>
            <a:r>
              <a:rPr lang="en-US" altLang="zh-CN" sz="1100" dirty="0" smtClean="0"/>
              <a:t>Mongolia</a:t>
            </a:r>
            <a:endParaRPr lang="zh-CN" altLang="en-US" sz="1100" dirty="0"/>
          </a:p>
        </p:txBody>
      </p:sp>
      <p:cxnSp>
        <p:nvCxnSpPr>
          <p:cNvPr id="21" name="Straight Connector 20"/>
          <p:cNvCxnSpPr>
            <a:stCxn id="37" idx="2"/>
            <a:endCxn id="45" idx="0"/>
          </p:cNvCxnSpPr>
          <p:nvPr/>
        </p:nvCxnSpPr>
        <p:spPr>
          <a:xfrm rot="5400000">
            <a:off x="3219991" y="3124112"/>
            <a:ext cx="2444484" cy="1588"/>
          </a:xfrm>
          <a:prstGeom prst="line">
            <a:avLst/>
          </a:prstGeom>
          <a:ln>
            <a:prstDash val="solid"/>
            <a:headEnd type="none" w="med" len="med"/>
            <a:tailEnd type="triangl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22" name="Group 22"/>
          <p:cNvGrpSpPr/>
          <p:nvPr/>
        </p:nvGrpSpPr>
        <p:grpSpPr>
          <a:xfrm>
            <a:off x="1761495" y="1345147"/>
            <a:ext cx="3330768" cy="3557930"/>
            <a:chOff x="4067864" y="1841715"/>
            <a:chExt cx="2740027" cy="4382840"/>
          </a:xfrm>
        </p:grpSpPr>
        <p:sp>
          <p:nvSpPr>
            <p:cNvPr id="31" name="Rectangle 234"/>
            <p:cNvSpPr>
              <a:spLocks noChangeArrowheads="1"/>
            </p:cNvSpPr>
            <p:nvPr/>
          </p:nvSpPr>
          <p:spPr bwMode="auto">
            <a:xfrm>
              <a:off x="4070889" y="1841715"/>
              <a:ext cx="8382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54000" tIns="54000" rIns="54000" bIns="54000" anchor="ctr"/>
            <a:lstStyle/>
            <a:p>
              <a:pPr algn="ctr" eaLnBrk="0" hangingPunct="0">
                <a:buSzPct val="80000"/>
                <a:buFont typeface="Wingdings" pitchFamily="2" charset="2"/>
                <a:buNone/>
              </a:pPr>
              <a:r>
                <a:rPr lang="en-GB" sz="1100" dirty="0" smtClean="0">
                  <a:solidFill>
                    <a:schemeClr val="tx1"/>
                  </a:solidFill>
                </a:rPr>
                <a:t>Co A</a:t>
              </a:r>
            </a:p>
            <a:p>
              <a:pPr algn="ctr" eaLnBrk="0" hangingPunct="0">
                <a:buSzPct val="80000"/>
                <a:buFont typeface="Wingdings" pitchFamily="2" charset="2"/>
                <a:buNone/>
              </a:pPr>
              <a:r>
                <a:rPr lang="en-US" sz="1100" dirty="0" smtClean="0">
                  <a:solidFill>
                    <a:schemeClr val="tx1"/>
                  </a:solidFill>
                </a:rPr>
                <a:t>(British </a:t>
              </a:r>
              <a:r>
                <a:rPr lang="en-US" sz="1100" dirty="0">
                  <a:solidFill>
                    <a:schemeClr val="tx1"/>
                  </a:solidFill>
                </a:rPr>
                <a:t>Virgin </a:t>
              </a:r>
              <a:r>
                <a:rPr lang="en-US" sz="1100" dirty="0" smtClean="0">
                  <a:solidFill>
                    <a:schemeClr val="tx1"/>
                  </a:solidFill>
                </a:rPr>
                <a:t>Islands)</a:t>
              </a:r>
              <a:endParaRPr lang="en-GB" sz="11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234"/>
            <p:cNvSpPr>
              <a:spLocks noChangeArrowheads="1"/>
            </p:cNvSpPr>
            <p:nvPr/>
          </p:nvSpPr>
          <p:spPr bwMode="auto">
            <a:xfrm>
              <a:off x="4067864" y="5534529"/>
              <a:ext cx="8382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54000" tIns="54000" rIns="54000" bIns="54000" anchor="ctr"/>
            <a:lstStyle/>
            <a:p>
              <a:pPr algn="ctr" eaLnBrk="0" hangingPunct="0">
                <a:buSzPct val="80000"/>
                <a:buFont typeface="Wingdings" pitchFamily="2" charset="2"/>
                <a:buNone/>
              </a:pPr>
              <a:r>
                <a:rPr lang="en-GB" sz="1100" dirty="0" smtClean="0">
                  <a:solidFill>
                    <a:srgbClr val="000000"/>
                  </a:solidFill>
                </a:rPr>
                <a:t>Co B</a:t>
              </a:r>
            </a:p>
          </p:txBody>
        </p:sp>
        <p:sp>
          <p:nvSpPr>
            <p:cNvPr id="37" name="Rectangle 234"/>
            <p:cNvSpPr>
              <a:spLocks noChangeArrowheads="1"/>
            </p:cNvSpPr>
            <p:nvPr/>
          </p:nvSpPr>
          <p:spPr bwMode="auto">
            <a:xfrm>
              <a:off x="5854049" y="1841715"/>
              <a:ext cx="8382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lIns="54000" tIns="54000" rIns="54000" bIns="54000" anchor="ctr"/>
            <a:lstStyle/>
            <a:p>
              <a:pPr algn="ctr" eaLnBrk="0" hangingPunct="0">
                <a:buSzPct val="80000"/>
                <a:buFont typeface="Wingdings" pitchFamily="2" charset="2"/>
                <a:buNone/>
              </a:pPr>
              <a:r>
                <a:rPr lang="en-GB" sz="1100" dirty="0" smtClean="0">
                  <a:solidFill>
                    <a:srgbClr val="000000"/>
                  </a:solidFill>
                </a:rPr>
                <a:t>Co C  (Luxembourg)</a:t>
              </a:r>
              <a:endParaRPr lang="en-GB" sz="1100" dirty="0">
                <a:solidFill>
                  <a:srgbClr val="000000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31947" y="4776496"/>
              <a:ext cx="576700" cy="3222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eaLnBrk="0" hangingPunct="0">
                <a:buSzPct val="80000"/>
              </a:pPr>
              <a:r>
                <a:rPr lang="en-GB" sz="1100" dirty="0" smtClean="0">
                  <a:solidFill>
                    <a:srgbClr val="000000"/>
                  </a:solidFill>
                </a:rPr>
                <a:t>100</a:t>
              </a:r>
              <a:r>
                <a:rPr lang="en-GB" sz="1100" dirty="0">
                  <a:solidFill>
                    <a:srgbClr val="000000"/>
                  </a:solidFill>
                </a:rPr>
                <a:t>%</a:t>
              </a:r>
              <a:endParaRPr lang="en-US" sz="1100" dirty="0"/>
            </a:p>
          </p:txBody>
        </p:sp>
        <p:cxnSp>
          <p:nvCxnSpPr>
            <p:cNvPr id="42" name="Straight Arrow Connector 41"/>
            <p:cNvCxnSpPr/>
            <p:nvPr/>
          </p:nvCxnSpPr>
          <p:spPr>
            <a:xfrm flipV="1">
              <a:off x="4863861" y="3888354"/>
              <a:ext cx="947985" cy="12889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31" idx="2"/>
              <a:endCxn id="33" idx="0"/>
            </p:cNvCxnSpPr>
            <p:nvPr/>
          </p:nvCxnSpPr>
          <p:spPr>
            <a:xfrm flipH="1">
              <a:off x="4486964" y="2527515"/>
              <a:ext cx="3025" cy="3007014"/>
            </a:xfrm>
            <a:prstGeom prst="line">
              <a:avLst/>
            </a:prstGeom>
            <a:ln>
              <a:prstDash val="solid"/>
              <a:headEnd type="none" w="med" len="med"/>
              <a:tailEnd type="triangle" w="med" len="med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4915931" y="3218825"/>
              <a:ext cx="924050" cy="5307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Sale of shares of Co B</a:t>
              </a:r>
              <a:endParaRPr lang="en-US" sz="1100" dirty="0"/>
            </a:p>
          </p:txBody>
        </p:sp>
        <p:sp>
          <p:nvSpPr>
            <p:cNvPr id="45" name="Rectangle 234"/>
            <p:cNvSpPr>
              <a:spLocks noChangeArrowheads="1"/>
            </p:cNvSpPr>
            <p:nvPr/>
          </p:nvSpPr>
          <p:spPr bwMode="auto">
            <a:xfrm>
              <a:off x="5854049" y="5538755"/>
              <a:ext cx="838200" cy="68580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lIns="54000" tIns="54000" rIns="54000" bIns="54000" anchor="ctr"/>
            <a:lstStyle/>
            <a:p>
              <a:pPr algn="ctr" eaLnBrk="0" hangingPunct="0">
                <a:buSzPct val="80000"/>
                <a:buFont typeface="Wingdings" pitchFamily="2" charset="2"/>
                <a:buNone/>
              </a:pPr>
              <a:r>
                <a:rPr lang="en-GB" sz="1100" dirty="0">
                  <a:solidFill>
                    <a:srgbClr val="000000"/>
                  </a:solidFill>
                </a:rPr>
                <a:t>Co </a:t>
              </a:r>
              <a:r>
                <a:rPr lang="en-GB" sz="1100" dirty="0" smtClean="0">
                  <a:solidFill>
                    <a:srgbClr val="000000"/>
                  </a:solidFill>
                </a:rPr>
                <a:t>B</a:t>
              </a:r>
              <a:endParaRPr lang="en-GB" sz="1100" dirty="0">
                <a:solidFill>
                  <a:srgbClr val="000000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231191" y="4806566"/>
              <a:ext cx="576700" cy="3222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 eaLnBrk="0" hangingPunct="0">
                <a:buSzPct val="80000"/>
              </a:pPr>
              <a:r>
                <a:rPr lang="en-GB" sz="1100" dirty="0" smtClean="0">
                  <a:solidFill>
                    <a:srgbClr val="000000"/>
                  </a:solidFill>
                </a:rPr>
                <a:t>100</a:t>
              </a:r>
              <a:r>
                <a:rPr lang="en-GB" sz="1100" dirty="0">
                  <a:solidFill>
                    <a:srgbClr val="000000"/>
                  </a:solidFill>
                </a:rPr>
                <a:t>%</a:t>
              </a:r>
              <a:endParaRPr lang="en-US" sz="1100" dirty="0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6432257" y="1517628"/>
            <a:ext cx="5030355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 A  is a foreign investor, registered in BVI,  who is the owner of the mining rights in Mongolia. </a:t>
            </a:r>
          </a:p>
          <a:p>
            <a:endParaRPr lang="en-US" sz="2000" dirty="0" smtClean="0"/>
          </a:p>
          <a:p>
            <a:r>
              <a:rPr lang="en-US" sz="2000" dirty="0" smtClean="0"/>
              <a:t>Co A sells its 100% interest in the mining rights to company C who is also a non - Mongolian investor.</a:t>
            </a:r>
          </a:p>
          <a:p>
            <a:endParaRPr lang="en-US" sz="2000" dirty="0" smtClean="0"/>
          </a:p>
          <a:p>
            <a:r>
              <a:rPr lang="en-US" sz="2000" dirty="0" smtClean="0"/>
              <a:t>Transfer was executed in form of sale of shares in company B which was the holding vehicle for the mining rights. </a:t>
            </a:r>
          </a:p>
          <a:p>
            <a:endParaRPr lang="en-US" sz="2000" dirty="0"/>
          </a:p>
          <a:p>
            <a:r>
              <a:rPr lang="en-US" sz="2000" dirty="0" smtClean="0"/>
              <a:t>The transaction was structured as sale of share to which capital gains exemptions applied while direct sale of mining rights were heavier tax burden i.e., subject to 30% gross income tax. </a:t>
            </a:r>
          </a:p>
        </p:txBody>
      </p:sp>
      <p:sp>
        <p:nvSpPr>
          <p:cNvPr id="35" name="Oval 34"/>
          <p:cNvSpPr/>
          <p:nvPr/>
        </p:nvSpPr>
        <p:spPr>
          <a:xfrm>
            <a:off x="1618288" y="5456039"/>
            <a:ext cx="1350950" cy="103721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tx1"/>
                </a:solidFill>
              </a:rPr>
              <a:t>Mining rights</a:t>
            </a:r>
            <a:endParaRPr lang="en-US" sz="1100" b="1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33" idx="2"/>
            <a:endCxn id="35" idx="0"/>
          </p:cNvCxnSpPr>
          <p:nvPr/>
        </p:nvCxnSpPr>
        <p:spPr>
          <a:xfrm rot="16200000" flipH="1">
            <a:off x="2004161" y="5166436"/>
            <a:ext cx="556393" cy="228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11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-1951467" y="-807484"/>
            <a:ext cx="12192000" cy="6858000"/>
          </a:xfrm>
          <a:prstGeom prst="rect">
            <a:avLst/>
          </a:prstGeom>
          <a:solidFill>
            <a:schemeClr val="bg1">
              <a:lumMod val="9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lang="en-US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7" name="Freeform: Shape 93">
            <a:extLst>
              <a:ext uri="{FF2B5EF4-FFF2-40B4-BE49-F238E27FC236}">
                <a16:creationId xmlns:a16="http://schemas.microsoft.com/office/drawing/2014/main" id="{9A1B8147-3FA9-452D-A42A-8AEBF118B1E1}"/>
              </a:ext>
            </a:extLst>
          </p:cNvPr>
          <p:cNvSpPr/>
          <p:nvPr/>
        </p:nvSpPr>
        <p:spPr>
          <a:xfrm>
            <a:off x="1992169" y="2648045"/>
            <a:ext cx="3277171" cy="2768709"/>
          </a:xfrm>
          <a:custGeom>
            <a:avLst/>
            <a:gdLst>
              <a:gd name="connsiteX0" fmla="*/ 2270369 w 3277171"/>
              <a:gd name="connsiteY0" fmla="*/ 779 h 2768709"/>
              <a:gd name="connsiteX1" fmla="*/ 3206860 w 3277171"/>
              <a:gd name="connsiteY1" fmla="*/ 1646251 h 2768709"/>
              <a:gd name="connsiteX2" fmla="*/ 462411 w 3277171"/>
              <a:gd name="connsiteY2" fmla="*/ 2502821 h 2768709"/>
              <a:gd name="connsiteX3" fmla="*/ 367552 w 3277171"/>
              <a:gd name="connsiteY3" fmla="*/ 2669851 h 2768709"/>
              <a:gd name="connsiteX4" fmla="*/ 0 w 3277171"/>
              <a:gd name="connsiteY4" fmla="*/ 1771059 h 2768709"/>
              <a:gd name="connsiteX5" fmla="*/ 992716 w 3277171"/>
              <a:gd name="connsiteY5" fmla="*/ 1569047 h 2768709"/>
              <a:gd name="connsiteX6" fmla="*/ 907795 w 3277171"/>
              <a:gd name="connsiteY6" fmla="*/ 1718578 h 2768709"/>
              <a:gd name="connsiteX7" fmla="*/ 2845613 w 3277171"/>
              <a:gd name="connsiteY7" fmla="*/ 1072924 h 2768709"/>
              <a:gd name="connsiteX8" fmla="*/ 1974668 w 3277171"/>
              <a:gd name="connsiteY8" fmla="*/ 39723 h 2768709"/>
              <a:gd name="connsiteX9" fmla="*/ 2270369 w 3277171"/>
              <a:gd name="connsiteY9" fmla="*/ 779 h 276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7171" h="2768709">
                <a:moveTo>
                  <a:pt x="2270369" y="779"/>
                </a:moveTo>
                <a:cubicBezTo>
                  <a:pt x="2944105" y="29646"/>
                  <a:pt x="3473221" y="856850"/>
                  <a:pt x="3206860" y="1646251"/>
                </a:cubicBezTo>
                <a:cubicBezTo>
                  <a:pt x="2888926" y="2587027"/>
                  <a:pt x="1686093" y="3122032"/>
                  <a:pt x="462411" y="2502821"/>
                </a:cubicBezTo>
                <a:cubicBezTo>
                  <a:pt x="367552" y="2669851"/>
                  <a:pt x="367552" y="2669851"/>
                  <a:pt x="367552" y="2669851"/>
                </a:cubicBezTo>
                <a:lnTo>
                  <a:pt x="0" y="1771059"/>
                </a:lnTo>
                <a:cubicBezTo>
                  <a:pt x="992716" y="1569047"/>
                  <a:pt x="992716" y="1569047"/>
                  <a:pt x="992716" y="1569047"/>
                </a:cubicBezTo>
                <a:cubicBezTo>
                  <a:pt x="907795" y="1718578"/>
                  <a:pt x="907795" y="1718578"/>
                  <a:pt x="907795" y="1718578"/>
                </a:cubicBezTo>
                <a:cubicBezTo>
                  <a:pt x="1708270" y="2065886"/>
                  <a:pt x="2576916" y="1812347"/>
                  <a:pt x="2845613" y="1072924"/>
                </a:cubicBezTo>
                <a:cubicBezTo>
                  <a:pt x="3107330" y="356887"/>
                  <a:pt x="2380803" y="-72550"/>
                  <a:pt x="1974668" y="39723"/>
                </a:cubicBezTo>
                <a:cubicBezTo>
                  <a:pt x="2074921" y="8824"/>
                  <a:pt x="2174121" y="-3345"/>
                  <a:pt x="2270369" y="77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95">
            <a:extLst>
              <a:ext uri="{FF2B5EF4-FFF2-40B4-BE49-F238E27FC236}">
                <a16:creationId xmlns:a16="http://schemas.microsoft.com/office/drawing/2014/main" id="{ED7FEB77-61C5-42E8-9BFB-622FEB29F688}"/>
              </a:ext>
            </a:extLst>
          </p:cNvPr>
          <p:cNvSpPr/>
          <p:nvPr/>
        </p:nvSpPr>
        <p:spPr>
          <a:xfrm>
            <a:off x="3970836" y="2692682"/>
            <a:ext cx="3277009" cy="2763569"/>
          </a:xfrm>
          <a:custGeom>
            <a:avLst/>
            <a:gdLst>
              <a:gd name="connsiteX0" fmla="*/ 2281149 w 3277009"/>
              <a:gd name="connsiteY0" fmla="*/ 1787 h 2763569"/>
              <a:gd name="connsiteX1" fmla="*/ 3206869 w 3277009"/>
              <a:gd name="connsiteY1" fmla="*/ 1641095 h 2763569"/>
              <a:gd name="connsiteX2" fmla="*/ 462409 w 3277009"/>
              <a:gd name="connsiteY2" fmla="*/ 2497684 h 2763569"/>
              <a:gd name="connsiteX3" fmla="*/ 367549 w 3277009"/>
              <a:gd name="connsiteY3" fmla="*/ 2664715 h 2763569"/>
              <a:gd name="connsiteX4" fmla="*/ 0 w 3277009"/>
              <a:gd name="connsiteY4" fmla="*/ 1765918 h 2763569"/>
              <a:gd name="connsiteX5" fmla="*/ 2993714 w 3277009"/>
              <a:gd name="connsiteY5" fmla="*/ 1465341 h 2763569"/>
              <a:gd name="connsiteX6" fmla="*/ 1986235 w 3277009"/>
              <a:gd name="connsiteY6" fmla="*/ 32707 h 2763569"/>
              <a:gd name="connsiteX7" fmla="*/ 2281149 w 3277009"/>
              <a:gd name="connsiteY7" fmla="*/ 1787 h 2763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7009" h="2763569">
                <a:moveTo>
                  <a:pt x="2281149" y="1787"/>
                </a:moveTo>
                <a:cubicBezTo>
                  <a:pt x="2951894" y="44772"/>
                  <a:pt x="3470862" y="855863"/>
                  <a:pt x="3206869" y="1641095"/>
                </a:cubicBezTo>
                <a:cubicBezTo>
                  <a:pt x="2888930" y="2581880"/>
                  <a:pt x="1686092" y="3116894"/>
                  <a:pt x="462409" y="2497684"/>
                </a:cubicBezTo>
                <a:cubicBezTo>
                  <a:pt x="367549" y="2664715"/>
                  <a:pt x="367549" y="2664715"/>
                  <a:pt x="367549" y="2664715"/>
                </a:cubicBezTo>
                <a:cubicBezTo>
                  <a:pt x="0" y="1765918"/>
                  <a:pt x="0" y="1765918"/>
                  <a:pt x="0" y="1765918"/>
                </a:cubicBezTo>
                <a:cubicBezTo>
                  <a:pt x="1503261" y="2802678"/>
                  <a:pt x="2626309" y="2260219"/>
                  <a:pt x="2993714" y="1465341"/>
                </a:cubicBezTo>
                <a:cubicBezTo>
                  <a:pt x="3420469" y="540070"/>
                  <a:pt x="2543458" y="-119994"/>
                  <a:pt x="1986235" y="32707"/>
                </a:cubicBezTo>
                <a:cubicBezTo>
                  <a:pt x="2086410" y="5182"/>
                  <a:pt x="2185329" y="-4353"/>
                  <a:pt x="2281149" y="1787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1">
            <a:extLst>
              <a:ext uri="{FF2B5EF4-FFF2-40B4-BE49-F238E27FC236}">
                <a16:creationId xmlns:a16="http://schemas.microsoft.com/office/drawing/2014/main" id="{156A6D7A-3474-4469-828D-641335562489}"/>
              </a:ext>
            </a:extLst>
          </p:cNvPr>
          <p:cNvSpPr/>
          <p:nvPr/>
        </p:nvSpPr>
        <p:spPr>
          <a:xfrm>
            <a:off x="2361356" y="1223319"/>
            <a:ext cx="3277180" cy="2767622"/>
          </a:xfrm>
          <a:custGeom>
            <a:avLst/>
            <a:gdLst>
              <a:gd name="connsiteX0" fmla="*/ 1698865 w 3277180"/>
              <a:gd name="connsiteY0" fmla="*/ 673 h 2767622"/>
              <a:gd name="connsiteX1" fmla="*/ 2813866 w 3277180"/>
              <a:gd name="connsiteY1" fmla="*/ 267027 h 2767622"/>
              <a:gd name="connsiteX2" fmla="*/ 2908725 w 3277180"/>
              <a:gd name="connsiteY2" fmla="*/ 99998 h 2767622"/>
              <a:gd name="connsiteX3" fmla="*/ 3277180 w 3277180"/>
              <a:gd name="connsiteY3" fmla="*/ 997199 h 2767622"/>
              <a:gd name="connsiteX4" fmla="*/ 2283560 w 3277180"/>
              <a:gd name="connsiteY4" fmla="*/ 1200802 h 2767622"/>
              <a:gd name="connsiteX5" fmla="*/ 2368481 w 3277180"/>
              <a:gd name="connsiteY5" fmla="*/ 1051271 h 2767622"/>
              <a:gd name="connsiteX6" fmla="*/ 429075 w 3277180"/>
              <a:gd name="connsiteY6" fmla="*/ 1696025 h 2767622"/>
              <a:gd name="connsiteX7" fmla="*/ 1300923 w 3277180"/>
              <a:gd name="connsiteY7" fmla="*/ 2727636 h 2767622"/>
              <a:gd name="connsiteX8" fmla="*/ 70319 w 3277180"/>
              <a:gd name="connsiteY8" fmla="*/ 1122009 h 2767622"/>
              <a:gd name="connsiteX9" fmla="*/ 1698865 w 3277180"/>
              <a:gd name="connsiteY9" fmla="*/ 673 h 2767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277180" h="2767622">
                <a:moveTo>
                  <a:pt x="1698865" y="673"/>
                </a:moveTo>
                <a:cubicBezTo>
                  <a:pt x="2050806" y="-8334"/>
                  <a:pt x="2431251" y="72745"/>
                  <a:pt x="2813866" y="267027"/>
                </a:cubicBezTo>
                <a:cubicBezTo>
                  <a:pt x="2908725" y="99998"/>
                  <a:pt x="2908725" y="99998"/>
                  <a:pt x="2908725" y="99998"/>
                </a:cubicBezTo>
                <a:lnTo>
                  <a:pt x="3277180" y="997199"/>
                </a:lnTo>
                <a:cubicBezTo>
                  <a:pt x="2283560" y="1200802"/>
                  <a:pt x="2283560" y="1200802"/>
                  <a:pt x="2283560" y="1200802"/>
                </a:cubicBezTo>
                <a:cubicBezTo>
                  <a:pt x="2368481" y="1051271"/>
                  <a:pt x="2368481" y="1051271"/>
                  <a:pt x="2368481" y="1051271"/>
                </a:cubicBezTo>
                <a:cubicBezTo>
                  <a:pt x="1568006" y="703964"/>
                  <a:pt x="700264" y="955912"/>
                  <a:pt x="429075" y="1696025"/>
                </a:cubicBezTo>
                <a:cubicBezTo>
                  <a:pt x="169849" y="2411374"/>
                  <a:pt x="894787" y="2839908"/>
                  <a:pt x="1300923" y="2727636"/>
                </a:cubicBezTo>
                <a:cubicBezTo>
                  <a:pt x="500483" y="2975730"/>
                  <a:pt x="-234094" y="2024181"/>
                  <a:pt x="70319" y="1122009"/>
                </a:cubicBezTo>
                <a:cubicBezTo>
                  <a:pt x="288278" y="476318"/>
                  <a:pt x="924593" y="20488"/>
                  <a:pt x="1698865" y="67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89">
            <a:extLst>
              <a:ext uri="{FF2B5EF4-FFF2-40B4-BE49-F238E27FC236}">
                <a16:creationId xmlns:a16="http://schemas.microsoft.com/office/drawing/2014/main" id="{6624942B-AF42-4C29-B0C0-11441334335C}"/>
              </a:ext>
            </a:extLst>
          </p:cNvPr>
          <p:cNvSpPr/>
          <p:nvPr/>
        </p:nvSpPr>
        <p:spPr>
          <a:xfrm>
            <a:off x="2966085" y="1380748"/>
            <a:ext cx="3277321" cy="2764321"/>
          </a:xfrm>
          <a:custGeom>
            <a:avLst/>
            <a:gdLst>
              <a:gd name="connsiteX0" fmla="*/ 1699006 w 3277321"/>
              <a:gd name="connsiteY0" fmla="*/ 673 h 2764321"/>
              <a:gd name="connsiteX1" fmla="*/ 2814009 w 3277321"/>
              <a:gd name="connsiteY1" fmla="*/ 267025 h 2764321"/>
              <a:gd name="connsiteX2" fmla="*/ 2908868 w 3277321"/>
              <a:gd name="connsiteY2" fmla="*/ 99993 h 2764321"/>
              <a:gd name="connsiteX3" fmla="*/ 3277321 w 3277321"/>
              <a:gd name="connsiteY3" fmla="*/ 997200 h 2764321"/>
              <a:gd name="connsiteX4" fmla="*/ 283606 w 3277321"/>
              <a:gd name="connsiteY4" fmla="*/ 1297779 h 2764321"/>
              <a:gd name="connsiteX5" fmla="*/ 1290181 w 3277321"/>
              <a:gd name="connsiteY5" fmla="*/ 2732005 h 2764321"/>
              <a:gd name="connsiteX6" fmla="*/ 70451 w 3277321"/>
              <a:gd name="connsiteY6" fmla="*/ 1122025 h 2764321"/>
              <a:gd name="connsiteX7" fmla="*/ 1699006 w 3277321"/>
              <a:gd name="connsiteY7" fmla="*/ 673 h 276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7321" h="2764321">
                <a:moveTo>
                  <a:pt x="1699006" y="673"/>
                </a:moveTo>
                <a:cubicBezTo>
                  <a:pt x="2050949" y="-8335"/>
                  <a:pt x="2431394" y="72742"/>
                  <a:pt x="2814009" y="267025"/>
                </a:cubicBezTo>
                <a:cubicBezTo>
                  <a:pt x="2908868" y="99993"/>
                  <a:pt x="2908868" y="99993"/>
                  <a:pt x="2908868" y="99993"/>
                </a:cubicBezTo>
                <a:cubicBezTo>
                  <a:pt x="3277321" y="997200"/>
                  <a:pt x="3277321" y="997200"/>
                  <a:pt x="3277321" y="997200"/>
                </a:cubicBezTo>
                <a:cubicBezTo>
                  <a:pt x="1774059" y="-39560"/>
                  <a:pt x="649423" y="501998"/>
                  <a:pt x="283606" y="1297779"/>
                </a:cubicBezTo>
                <a:cubicBezTo>
                  <a:pt x="-144053" y="2224642"/>
                  <a:pt x="732958" y="2884706"/>
                  <a:pt x="1290181" y="2732005"/>
                </a:cubicBezTo>
                <a:cubicBezTo>
                  <a:pt x="489681" y="2950618"/>
                  <a:pt x="-232160" y="2021024"/>
                  <a:pt x="70451" y="1122025"/>
                </a:cubicBezTo>
                <a:cubicBezTo>
                  <a:pt x="288414" y="476328"/>
                  <a:pt x="924733" y="20491"/>
                  <a:pt x="1699006" y="67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94E5A93-CCBB-4A6F-BB75-4094FE55776E}"/>
              </a:ext>
            </a:extLst>
          </p:cNvPr>
          <p:cNvSpPr txBox="1"/>
          <p:nvPr/>
        </p:nvSpPr>
        <p:spPr>
          <a:xfrm>
            <a:off x="-143146" y="2861520"/>
            <a:ext cx="2937088" cy="707886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AD47"/>
                </a:solidFill>
              </a:rPr>
              <a:t>TAX LAW</a:t>
            </a:r>
          </a:p>
          <a:p>
            <a:pPr algn="ctr"/>
            <a:r>
              <a:rPr lang="en-US" sz="2000" b="1" dirty="0" smtClean="0">
                <a:solidFill>
                  <a:srgbClr val="70AD47"/>
                </a:solidFill>
              </a:rPr>
              <a:t>	</a:t>
            </a:r>
            <a:endParaRPr lang="en-US" sz="2000" b="1" dirty="0">
              <a:solidFill>
                <a:srgbClr val="70AD47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BC0DAA1-A933-437E-B054-40D141DAB9F5}"/>
              </a:ext>
            </a:extLst>
          </p:cNvPr>
          <p:cNvSpPr txBox="1"/>
          <p:nvPr/>
        </p:nvSpPr>
        <p:spPr>
          <a:xfrm>
            <a:off x="5247228" y="2807419"/>
            <a:ext cx="293708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C0C0C0"/>
                </a:solidFill>
              </a:rPr>
              <a:t>CRIMINAL LAW</a:t>
            </a:r>
            <a:endParaRPr lang="en-US" sz="2000" b="1" dirty="0">
              <a:solidFill>
                <a:srgbClr val="C0C0C0"/>
              </a:solidFill>
            </a:endParaRPr>
          </a:p>
        </p:txBody>
      </p:sp>
      <p:pic>
        <p:nvPicPr>
          <p:cNvPr id="41" name="Graphic 5" descr="Network">
            <a:extLst>
              <a:ext uri="{FF2B5EF4-FFF2-40B4-BE49-F238E27FC236}">
                <a16:creationId xmlns:a16="http://schemas.microsoft.com/office/drawing/2014/main" id="{544BFB14-7461-4763-B018-25232F1B7B7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41493" y="2567512"/>
            <a:ext cx="914400" cy="914400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31171" y="3569407"/>
            <a:ext cx="2588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9BC67F"/>
                </a:solidFill>
              </a:rPr>
              <a:t>No GAAR</a:t>
            </a:r>
            <a:endParaRPr lang="en-US" b="1" dirty="0">
              <a:solidFill>
                <a:srgbClr val="9BC67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139335" y="3153899"/>
            <a:ext cx="3483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A5A5A5"/>
                </a:solidFill>
              </a:rPr>
              <a:t>Article 166. 1; 2 Tax evasion </a:t>
            </a:r>
          </a:p>
          <a:p>
            <a:pPr algn="ctr"/>
            <a:r>
              <a:rPr lang="en-US" dirty="0" smtClean="0">
                <a:solidFill>
                  <a:srgbClr val="A5A5A5"/>
                </a:solidFill>
              </a:rPr>
              <a:t>(Tax avoidance)</a:t>
            </a:r>
            <a:endParaRPr lang="en-US" dirty="0">
              <a:solidFill>
                <a:srgbClr val="A5A5A5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09340" y="4121310"/>
            <a:ext cx="56748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Article 166. Tax avoidance [166.1</a:t>
            </a:r>
            <a:r>
              <a:rPr lang="en-US" dirty="0"/>
              <a:t>]</a:t>
            </a:r>
            <a:r>
              <a:rPr lang="en-US" dirty="0" smtClean="0"/>
              <a:t> </a:t>
            </a:r>
          </a:p>
          <a:p>
            <a:r>
              <a:rPr lang="en-US" i="1" dirty="0" smtClean="0"/>
              <a:t>“Intentional tax “avoidance” by way of concealment of a job or service that has generated a large amount of taxable income, property or profit, intentional underreporting thereof or change of the place of residence shall be punishable by a fine equal to ….[sanctions continued]”</a:t>
            </a:r>
          </a:p>
        </p:txBody>
      </p:sp>
      <p:sp>
        <p:nvSpPr>
          <p:cNvPr id="35" name="Title 5"/>
          <p:cNvSpPr txBox="1">
            <a:spLocks/>
          </p:cNvSpPr>
          <p:nvPr/>
        </p:nvSpPr>
        <p:spPr>
          <a:xfrm>
            <a:off x="2209800" y="359589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i="0" u="none" strike="noStrike" kern="1200" cap="none" spc="0" normalizeH="0" baseline="0" noProof="0" dirty="0" smtClean="0">
                <a:ln>
                  <a:noFill/>
                </a:ln>
                <a:solidFill>
                  <a:srgbClr val="151B67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CASE STUDY – Indirect Transfer of a mining right </a:t>
            </a:r>
            <a:endParaRPr kumimoji="0" lang="en-US" sz="2500" i="0" u="none" strike="noStrike" kern="1200" cap="none" spc="0" normalizeH="0" baseline="0" noProof="0" dirty="0">
              <a:ln>
                <a:noFill/>
              </a:ln>
              <a:solidFill>
                <a:srgbClr val="151B67"/>
              </a:solidFill>
              <a:effectLst/>
              <a:uLnTx/>
              <a:uFillTx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6718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04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18" name="Freeform: Shape 95">
            <a:extLst>
              <a:ext uri="{FF2B5EF4-FFF2-40B4-BE49-F238E27FC236}">
                <a16:creationId xmlns:a16="http://schemas.microsoft.com/office/drawing/2014/main" id="{ED7FEB77-61C5-42E8-9BFB-622FEB29F688}"/>
              </a:ext>
            </a:extLst>
          </p:cNvPr>
          <p:cNvSpPr/>
          <p:nvPr/>
        </p:nvSpPr>
        <p:spPr>
          <a:xfrm>
            <a:off x="3970836" y="2692682"/>
            <a:ext cx="3277009" cy="2763569"/>
          </a:xfrm>
          <a:custGeom>
            <a:avLst/>
            <a:gdLst>
              <a:gd name="connsiteX0" fmla="*/ 2281149 w 3277009"/>
              <a:gd name="connsiteY0" fmla="*/ 1787 h 2763569"/>
              <a:gd name="connsiteX1" fmla="*/ 3206869 w 3277009"/>
              <a:gd name="connsiteY1" fmla="*/ 1641095 h 2763569"/>
              <a:gd name="connsiteX2" fmla="*/ 462409 w 3277009"/>
              <a:gd name="connsiteY2" fmla="*/ 2497684 h 2763569"/>
              <a:gd name="connsiteX3" fmla="*/ 367549 w 3277009"/>
              <a:gd name="connsiteY3" fmla="*/ 2664715 h 2763569"/>
              <a:gd name="connsiteX4" fmla="*/ 0 w 3277009"/>
              <a:gd name="connsiteY4" fmla="*/ 1765918 h 2763569"/>
              <a:gd name="connsiteX5" fmla="*/ 2993714 w 3277009"/>
              <a:gd name="connsiteY5" fmla="*/ 1465341 h 2763569"/>
              <a:gd name="connsiteX6" fmla="*/ 1986235 w 3277009"/>
              <a:gd name="connsiteY6" fmla="*/ 32707 h 2763569"/>
              <a:gd name="connsiteX7" fmla="*/ 2281149 w 3277009"/>
              <a:gd name="connsiteY7" fmla="*/ 1787 h 2763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7009" h="2763569">
                <a:moveTo>
                  <a:pt x="2281149" y="1787"/>
                </a:moveTo>
                <a:cubicBezTo>
                  <a:pt x="2951894" y="44772"/>
                  <a:pt x="3470862" y="855863"/>
                  <a:pt x="3206869" y="1641095"/>
                </a:cubicBezTo>
                <a:cubicBezTo>
                  <a:pt x="2888930" y="2581880"/>
                  <a:pt x="1686092" y="3116894"/>
                  <a:pt x="462409" y="2497684"/>
                </a:cubicBezTo>
                <a:cubicBezTo>
                  <a:pt x="367549" y="2664715"/>
                  <a:pt x="367549" y="2664715"/>
                  <a:pt x="367549" y="2664715"/>
                </a:cubicBezTo>
                <a:cubicBezTo>
                  <a:pt x="0" y="1765918"/>
                  <a:pt x="0" y="1765918"/>
                  <a:pt x="0" y="1765918"/>
                </a:cubicBezTo>
                <a:cubicBezTo>
                  <a:pt x="1503261" y="2802678"/>
                  <a:pt x="2626309" y="2260219"/>
                  <a:pt x="2993714" y="1465341"/>
                </a:cubicBezTo>
                <a:cubicBezTo>
                  <a:pt x="3420469" y="540070"/>
                  <a:pt x="2543458" y="-119994"/>
                  <a:pt x="1986235" y="32707"/>
                </a:cubicBezTo>
                <a:cubicBezTo>
                  <a:pt x="2086410" y="5182"/>
                  <a:pt x="2185329" y="-4353"/>
                  <a:pt x="2281149" y="1787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89">
            <a:extLst>
              <a:ext uri="{FF2B5EF4-FFF2-40B4-BE49-F238E27FC236}">
                <a16:creationId xmlns:a16="http://schemas.microsoft.com/office/drawing/2014/main" id="{6624942B-AF42-4C29-B0C0-11441334335C}"/>
              </a:ext>
            </a:extLst>
          </p:cNvPr>
          <p:cNvSpPr/>
          <p:nvPr/>
        </p:nvSpPr>
        <p:spPr>
          <a:xfrm>
            <a:off x="4944749" y="1420250"/>
            <a:ext cx="3277321" cy="2764321"/>
          </a:xfrm>
          <a:custGeom>
            <a:avLst/>
            <a:gdLst>
              <a:gd name="connsiteX0" fmla="*/ 1699006 w 3277321"/>
              <a:gd name="connsiteY0" fmla="*/ 673 h 2764321"/>
              <a:gd name="connsiteX1" fmla="*/ 2814009 w 3277321"/>
              <a:gd name="connsiteY1" fmla="*/ 267025 h 2764321"/>
              <a:gd name="connsiteX2" fmla="*/ 2908868 w 3277321"/>
              <a:gd name="connsiteY2" fmla="*/ 99993 h 2764321"/>
              <a:gd name="connsiteX3" fmla="*/ 3277321 w 3277321"/>
              <a:gd name="connsiteY3" fmla="*/ 997200 h 2764321"/>
              <a:gd name="connsiteX4" fmla="*/ 283606 w 3277321"/>
              <a:gd name="connsiteY4" fmla="*/ 1297779 h 2764321"/>
              <a:gd name="connsiteX5" fmla="*/ 1290181 w 3277321"/>
              <a:gd name="connsiteY5" fmla="*/ 2732005 h 2764321"/>
              <a:gd name="connsiteX6" fmla="*/ 70451 w 3277321"/>
              <a:gd name="connsiteY6" fmla="*/ 1122025 h 2764321"/>
              <a:gd name="connsiteX7" fmla="*/ 1699006 w 3277321"/>
              <a:gd name="connsiteY7" fmla="*/ 673 h 276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77321" h="2764321">
                <a:moveTo>
                  <a:pt x="1699006" y="673"/>
                </a:moveTo>
                <a:cubicBezTo>
                  <a:pt x="2050949" y="-8335"/>
                  <a:pt x="2431394" y="72742"/>
                  <a:pt x="2814009" y="267025"/>
                </a:cubicBezTo>
                <a:cubicBezTo>
                  <a:pt x="2908868" y="99993"/>
                  <a:pt x="2908868" y="99993"/>
                  <a:pt x="2908868" y="99993"/>
                </a:cubicBezTo>
                <a:cubicBezTo>
                  <a:pt x="3277321" y="997200"/>
                  <a:pt x="3277321" y="997200"/>
                  <a:pt x="3277321" y="997200"/>
                </a:cubicBezTo>
                <a:cubicBezTo>
                  <a:pt x="1774059" y="-39560"/>
                  <a:pt x="649423" y="501998"/>
                  <a:pt x="283606" y="1297779"/>
                </a:cubicBezTo>
                <a:cubicBezTo>
                  <a:pt x="-144053" y="2224642"/>
                  <a:pt x="732958" y="2884706"/>
                  <a:pt x="1290181" y="2732005"/>
                </a:cubicBezTo>
                <a:cubicBezTo>
                  <a:pt x="489681" y="2950618"/>
                  <a:pt x="-232160" y="2021024"/>
                  <a:pt x="70451" y="1122025"/>
                </a:cubicBezTo>
                <a:cubicBezTo>
                  <a:pt x="288414" y="476328"/>
                  <a:pt x="924733" y="20491"/>
                  <a:pt x="1699006" y="673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 txBox="1">
            <a:spLocks/>
          </p:cNvSpPr>
          <p:nvPr/>
        </p:nvSpPr>
        <p:spPr>
          <a:xfrm>
            <a:off x="2212878" y="365200"/>
            <a:ext cx="9073444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500" dirty="0" smtClean="0">
                <a:solidFill>
                  <a:srgbClr val="151B67"/>
                </a:solidFill>
                <a:latin typeface="+mj-lt"/>
              </a:rPr>
              <a:t>Proposed GAAR provision under new tax reform package</a:t>
            </a:r>
            <a:endParaRPr kumimoji="0" lang="en-US" sz="2500" i="0" u="none" strike="noStrike" kern="1200" cap="none" spc="0" normalizeH="0" baseline="0" noProof="0" dirty="0">
              <a:ln>
                <a:noFill/>
              </a:ln>
              <a:solidFill>
                <a:srgbClr val="151B67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108" name="Group 107"/>
          <p:cNvGrpSpPr/>
          <p:nvPr/>
        </p:nvGrpSpPr>
        <p:grpSpPr>
          <a:xfrm>
            <a:off x="316680" y="1345896"/>
            <a:ext cx="11507837" cy="5350481"/>
            <a:chOff x="349185" y="826280"/>
            <a:chExt cx="11507837" cy="5350481"/>
          </a:xfrm>
        </p:grpSpPr>
        <p:sp>
          <p:nvSpPr>
            <p:cNvPr id="109" name="Freeform: Shape 80">
              <a:extLst>
                <a:ext uri="{FF2B5EF4-FFF2-40B4-BE49-F238E27FC236}">
                  <a16:creationId xmlns:a16="http://schemas.microsoft.com/office/drawing/2014/main" id="{B6426F3E-5132-4F9B-B299-45B04A7B4BBD}"/>
                </a:ext>
              </a:extLst>
            </p:cNvPr>
            <p:cNvSpPr/>
            <p:nvPr/>
          </p:nvSpPr>
          <p:spPr>
            <a:xfrm>
              <a:off x="4904803" y="2020268"/>
              <a:ext cx="1010185" cy="943450"/>
            </a:xfrm>
            <a:custGeom>
              <a:avLst/>
              <a:gdLst>
                <a:gd name="connsiteX0" fmla="*/ 1010185 w 1010185"/>
                <a:gd name="connsiteY0" fmla="*/ 0 h 943450"/>
                <a:gd name="connsiteX1" fmla="*/ 1010185 w 1010185"/>
                <a:gd name="connsiteY1" fmla="*/ 720693 h 943450"/>
                <a:gd name="connsiteX2" fmla="*/ 886166 w 1010185"/>
                <a:gd name="connsiteY2" fmla="*/ 759190 h 943450"/>
                <a:gd name="connsiteX3" fmla="*/ 637074 w 1010185"/>
                <a:gd name="connsiteY3" fmla="*/ 927132 h 943450"/>
                <a:gd name="connsiteX4" fmla="*/ 623611 w 1010185"/>
                <a:gd name="connsiteY4" fmla="*/ 943450 h 943450"/>
                <a:gd name="connsiteX5" fmla="*/ 0 w 1010185"/>
                <a:gd name="connsiteY5" fmla="*/ 583408 h 943450"/>
                <a:gd name="connsiteX6" fmla="*/ 38903 w 1010185"/>
                <a:gd name="connsiteY6" fmla="*/ 531384 h 943450"/>
                <a:gd name="connsiteX7" fmla="*/ 890247 w 1010185"/>
                <a:gd name="connsiteY7" fmla="*/ 18304 h 943450"/>
                <a:gd name="connsiteX8" fmla="*/ 1010185 w 1010185"/>
                <a:gd name="connsiteY8" fmla="*/ 0 h 94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0185" h="943450">
                  <a:moveTo>
                    <a:pt x="1010185" y="0"/>
                  </a:moveTo>
                  <a:lnTo>
                    <a:pt x="1010185" y="720693"/>
                  </a:lnTo>
                  <a:lnTo>
                    <a:pt x="886166" y="759190"/>
                  </a:lnTo>
                  <a:cubicBezTo>
                    <a:pt x="792411" y="798845"/>
                    <a:pt x="707980" y="856226"/>
                    <a:pt x="637074" y="927132"/>
                  </a:cubicBezTo>
                  <a:lnTo>
                    <a:pt x="623611" y="943450"/>
                  </a:lnTo>
                  <a:lnTo>
                    <a:pt x="0" y="583408"/>
                  </a:lnTo>
                  <a:lnTo>
                    <a:pt x="38903" y="531384"/>
                  </a:lnTo>
                  <a:cubicBezTo>
                    <a:pt x="251929" y="273256"/>
                    <a:pt x="550013" y="87926"/>
                    <a:pt x="890247" y="18304"/>
                  </a:cubicBezTo>
                  <a:lnTo>
                    <a:pt x="101018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0" name="Freeform: Shape 82">
              <a:extLst>
                <a:ext uri="{FF2B5EF4-FFF2-40B4-BE49-F238E27FC236}">
                  <a16:creationId xmlns:a16="http://schemas.microsoft.com/office/drawing/2014/main" id="{C7006D12-F3E8-4C9C-AD3C-F691EA423F19}"/>
                </a:ext>
              </a:extLst>
            </p:cNvPr>
            <p:cNvSpPr/>
            <p:nvPr/>
          </p:nvSpPr>
          <p:spPr>
            <a:xfrm>
              <a:off x="6277013" y="2020268"/>
              <a:ext cx="1010184" cy="943450"/>
            </a:xfrm>
            <a:custGeom>
              <a:avLst/>
              <a:gdLst>
                <a:gd name="connsiteX0" fmla="*/ 0 w 1010184"/>
                <a:gd name="connsiteY0" fmla="*/ 0 h 943450"/>
                <a:gd name="connsiteX1" fmla="*/ 119937 w 1010184"/>
                <a:gd name="connsiteY1" fmla="*/ 18304 h 943450"/>
                <a:gd name="connsiteX2" fmla="*/ 971281 w 1010184"/>
                <a:gd name="connsiteY2" fmla="*/ 531384 h 943450"/>
                <a:gd name="connsiteX3" fmla="*/ 1010184 w 1010184"/>
                <a:gd name="connsiteY3" fmla="*/ 583408 h 943450"/>
                <a:gd name="connsiteX4" fmla="*/ 386574 w 1010184"/>
                <a:gd name="connsiteY4" fmla="*/ 943450 h 943450"/>
                <a:gd name="connsiteX5" fmla="*/ 373110 w 1010184"/>
                <a:gd name="connsiteY5" fmla="*/ 927132 h 943450"/>
                <a:gd name="connsiteX6" fmla="*/ 124018 w 1010184"/>
                <a:gd name="connsiteY6" fmla="*/ 759190 h 943450"/>
                <a:gd name="connsiteX7" fmla="*/ 0 w 1010184"/>
                <a:gd name="connsiteY7" fmla="*/ 720693 h 943450"/>
                <a:gd name="connsiteX8" fmla="*/ 0 w 1010184"/>
                <a:gd name="connsiteY8" fmla="*/ 0 h 943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0184" h="943450">
                  <a:moveTo>
                    <a:pt x="0" y="0"/>
                  </a:moveTo>
                  <a:lnTo>
                    <a:pt x="119937" y="18304"/>
                  </a:lnTo>
                  <a:cubicBezTo>
                    <a:pt x="460171" y="87926"/>
                    <a:pt x="758255" y="273256"/>
                    <a:pt x="971281" y="531384"/>
                  </a:cubicBezTo>
                  <a:lnTo>
                    <a:pt x="1010184" y="583408"/>
                  </a:lnTo>
                  <a:lnTo>
                    <a:pt x="386574" y="943450"/>
                  </a:lnTo>
                  <a:lnTo>
                    <a:pt x="373110" y="927132"/>
                  </a:lnTo>
                  <a:cubicBezTo>
                    <a:pt x="302204" y="856226"/>
                    <a:pt x="217773" y="798845"/>
                    <a:pt x="124018" y="759190"/>
                  </a:cubicBezTo>
                  <a:lnTo>
                    <a:pt x="0" y="720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1" name="Freeform: Shape 83">
              <a:extLst>
                <a:ext uri="{FF2B5EF4-FFF2-40B4-BE49-F238E27FC236}">
                  <a16:creationId xmlns:a16="http://schemas.microsoft.com/office/drawing/2014/main" id="{0A7021C6-6B06-4F04-AE3B-58B69F93102F}"/>
                </a:ext>
              </a:extLst>
            </p:cNvPr>
            <p:cNvSpPr/>
            <p:nvPr/>
          </p:nvSpPr>
          <p:spPr>
            <a:xfrm>
              <a:off x="4602711" y="2916182"/>
              <a:ext cx="745935" cy="1168972"/>
            </a:xfrm>
            <a:custGeom>
              <a:avLst/>
              <a:gdLst>
                <a:gd name="connsiteX0" fmla="*/ 119318 w 745935"/>
                <a:gd name="connsiteY0" fmla="*/ 0 h 1168972"/>
                <a:gd name="connsiteX1" fmla="*/ 745935 w 745935"/>
                <a:gd name="connsiteY1" fmla="*/ 361777 h 1168972"/>
                <a:gd name="connsiteX2" fmla="*/ 725562 w 745935"/>
                <a:gd name="connsiteY2" fmla="*/ 427409 h 1168972"/>
                <a:gd name="connsiteX3" fmla="*/ 709641 w 745935"/>
                <a:gd name="connsiteY3" fmla="*/ 585341 h 1168972"/>
                <a:gd name="connsiteX4" fmla="*/ 725562 w 745935"/>
                <a:gd name="connsiteY4" fmla="*/ 743273 h 1168972"/>
                <a:gd name="connsiteX5" fmla="*/ 745359 w 745935"/>
                <a:gd name="connsiteY5" fmla="*/ 807051 h 1168972"/>
                <a:gd name="connsiteX6" fmla="*/ 118494 w 745935"/>
                <a:gd name="connsiteY6" fmla="*/ 1168972 h 1168972"/>
                <a:gd name="connsiteX7" fmla="*/ 117350 w 745935"/>
                <a:gd name="connsiteY7" fmla="*/ 1166597 h 1168972"/>
                <a:gd name="connsiteX8" fmla="*/ 0 w 745935"/>
                <a:gd name="connsiteY8" fmla="*/ 585341 h 1168972"/>
                <a:gd name="connsiteX9" fmla="*/ 117350 w 745935"/>
                <a:gd name="connsiteY9" fmla="*/ 4085 h 1168972"/>
                <a:gd name="connsiteX10" fmla="*/ 119318 w 745935"/>
                <a:gd name="connsiteY10" fmla="*/ 0 h 116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5935" h="1168972">
                  <a:moveTo>
                    <a:pt x="119318" y="0"/>
                  </a:moveTo>
                  <a:lnTo>
                    <a:pt x="745935" y="361777"/>
                  </a:lnTo>
                  <a:lnTo>
                    <a:pt x="725562" y="427409"/>
                  </a:lnTo>
                  <a:cubicBezTo>
                    <a:pt x="715123" y="478422"/>
                    <a:pt x="709641" y="531242"/>
                    <a:pt x="709641" y="585341"/>
                  </a:cubicBezTo>
                  <a:cubicBezTo>
                    <a:pt x="709641" y="639441"/>
                    <a:pt x="715123" y="692260"/>
                    <a:pt x="725562" y="743273"/>
                  </a:cubicBezTo>
                  <a:lnTo>
                    <a:pt x="745359" y="807051"/>
                  </a:lnTo>
                  <a:lnTo>
                    <a:pt x="118494" y="1168972"/>
                  </a:lnTo>
                  <a:lnTo>
                    <a:pt x="117350" y="1166597"/>
                  </a:lnTo>
                  <a:cubicBezTo>
                    <a:pt x="41785" y="987942"/>
                    <a:pt x="0" y="791521"/>
                    <a:pt x="0" y="585341"/>
                  </a:cubicBezTo>
                  <a:cubicBezTo>
                    <a:pt x="0" y="379161"/>
                    <a:pt x="41785" y="182740"/>
                    <a:pt x="117350" y="4085"/>
                  </a:cubicBezTo>
                  <a:lnTo>
                    <a:pt x="11931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2" name="Freeform: Shape 86">
              <a:extLst>
                <a:ext uri="{FF2B5EF4-FFF2-40B4-BE49-F238E27FC236}">
                  <a16:creationId xmlns:a16="http://schemas.microsoft.com/office/drawing/2014/main" id="{068F6C84-616A-4488-9CDB-8F73F2105ECC}"/>
                </a:ext>
              </a:extLst>
            </p:cNvPr>
            <p:cNvSpPr/>
            <p:nvPr/>
          </p:nvSpPr>
          <p:spPr>
            <a:xfrm>
              <a:off x="6843354" y="2916182"/>
              <a:ext cx="745935" cy="1168970"/>
            </a:xfrm>
            <a:custGeom>
              <a:avLst/>
              <a:gdLst>
                <a:gd name="connsiteX0" fmla="*/ 626617 w 745935"/>
                <a:gd name="connsiteY0" fmla="*/ 0 h 1168970"/>
                <a:gd name="connsiteX1" fmla="*/ 628585 w 745935"/>
                <a:gd name="connsiteY1" fmla="*/ 4085 h 1168970"/>
                <a:gd name="connsiteX2" fmla="*/ 745935 w 745935"/>
                <a:gd name="connsiteY2" fmla="*/ 585341 h 1168970"/>
                <a:gd name="connsiteX3" fmla="*/ 628585 w 745935"/>
                <a:gd name="connsiteY3" fmla="*/ 1166597 h 1168970"/>
                <a:gd name="connsiteX4" fmla="*/ 627442 w 745935"/>
                <a:gd name="connsiteY4" fmla="*/ 1168970 h 1168970"/>
                <a:gd name="connsiteX5" fmla="*/ 576 w 745935"/>
                <a:gd name="connsiteY5" fmla="*/ 807049 h 1168970"/>
                <a:gd name="connsiteX6" fmla="*/ 20373 w 745935"/>
                <a:gd name="connsiteY6" fmla="*/ 743273 h 1168970"/>
                <a:gd name="connsiteX7" fmla="*/ 36294 w 745935"/>
                <a:gd name="connsiteY7" fmla="*/ 585341 h 1168970"/>
                <a:gd name="connsiteX8" fmla="*/ 20373 w 745935"/>
                <a:gd name="connsiteY8" fmla="*/ 427409 h 1168970"/>
                <a:gd name="connsiteX9" fmla="*/ 0 w 745935"/>
                <a:gd name="connsiteY9" fmla="*/ 361777 h 1168970"/>
                <a:gd name="connsiteX10" fmla="*/ 626617 w 745935"/>
                <a:gd name="connsiteY10" fmla="*/ 0 h 1168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5935" h="1168970">
                  <a:moveTo>
                    <a:pt x="626617" y="0"/>
                  </a:moveTo>
                  <a:lnTo>
                    <a:pt x="628585" y="4085"/>
                  </a:lnTo>
                  <a:cubicBezTo>
                    <a:pt x="704150" y="182740"/>
                    <a:pt x="745935" y="379161"/>
                    <a:pt x="745935" y="585341"/>
                  </a:cubicBezTo>
                  <a:cubicBezTo>
                    <a:pt x="745935" y="791521"/>
                    <a:pt x="704150" y="987942"/>
                    <a:pt x="628585" y="1166597"/>
                  </a:cubicBezTo>
                  <a:lnTo>
                    <a:pt x="627442" y="1168970"/>
                  </a:lnTo>
                  <a:lnTo>
                    <a:pt x="576" y="807049"/>
                  </a:lnTo>
                  <a:lnTo>
                    <a:pt x="20373" y="743273"/>
                  </a:lnTo>
                  <a:cubicBezTo>
                    <a:pt x="30812" y="692260"/>
                    <a:pt x="36294" y="639441"/>
                    <a:pt x="36294" y="585341"/>
                  </a:cubicBezTo>
                  <a:cubicBezTo>
                    <a:pt x="36294" y="531242"/>
                    <a:pt x="30812" y="478422"/>
                    <a:pt x="20373" y="427409"/>
                  </a:cubicBezTo>
                  <a:lnTo>
                    <a:pt x="0" y="361777"/>
                  </a:lnTo>
                  <a:lnTo>
                    <a:pt x="6266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3" name="Freeform: Shape 87">
              <a:extLst>
                <a:ext uri="{FF2B5EF4-FFF2-40B4-BE49-F238E27FC236}">
                  <a16:creationId xmlns:a16="http://schemas.microsoft.com/office/drawing/2014/main" id="{85CD6B77-C803-48DA-89D8-1C12A53F23BE}"/>
                </a:ext>
              </a:extLst>
            </p:cNvPr>
            <p:cNvSpPr/>
            <p:nvPr/>
          </p:nvSpPr>
          <p:spPr>
            <a:xfrm>
              <a:off x="6277012" y="4037845"/>
              <a:ext cx="1011329" cy="944933"/>
            </a:xfrm>
            <a:custGeom>
              <a:avLst/>
              <a:gdLst>
                <a:gd name="connsiteX0" fmla="*/ 387798 w 1011329"/>
                <a:gd name="connsiteY0" fmla="*/ 0 h 944933"/>
                <a:gd name="connsiteX1" fmla="*/ 1011329 w 1011329"/>
                <a:gd name="connsiteY1" fmla="*/ 359996 h 944933"/>
                <a:gd name="connsiteX2" fmla="*/ 971282 w 1011329"/>
                <a:gd name="connsiteY2" fmla="*/ 413549 h 944933"/>
                <a:gd name="connsiteX3" fmla="*/ 119938 w 1011329"/>
                <a:gd name="connsiteY3" fmla="*/ 926629 h 944933"/>
                <a:gd name="connsiteX4" fmla="*/ 0 w 1011329"/>
                <a:gd name="connsiteY4" fmla="*/ 944933 h 944933"/>
                <a:gd name="connsiteX5" fmla="*/ 0 w 1011329"/>
                <a:gd name="connsiteY5" fmla="*/ 224241 h 944933"/>
                <a:gd name="connsiteX6" fmla="*/ 124019 w 1011329"/>
                <a:gd name="connsiteY6" fmla="*/ 185743 h 944933"/>
                <a:gd name="connsiteX7" fmla="*/ 373111 w 1011329"/>
                <a:gd name="connsiteY7" fmla="*/ 17801 h 944933"/>
                <a:gd name="connsiteX8" fmla="*/ 387798 w 1011329"/>
                <a:gd name="connsiteY8" fmla="*/ 0 h 944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1329" h="944933">
                  <a:moveTo>
                    <a:pt x="387798" y="0"/>
                  </a:moveTo>
                  <a:lnTo>
                    <a:pt x="1011329" y="359996"/>
                  </a:lnTo>
                  <a:lnTo>
                    <a:pt x="971282" y="413549"/>
                  </a:lnTo>
                  <a:cubicBezTo>
                    <a:pt x="758256" y="671677"/>
                    <a:pt x="460172" y="857007"/>
                    <a:pt x="119938" y="926629"/>
                  </a:cubicBezTo>
                  <a:lnTo>
                    <a:pt x="0" y="944933"/>
                  </a:lnTo>
                  <a:lnTo>
                    <a:pt x="0" y="224241"/>
                  </a:lnTo>
                  <a:lnTo>
                    <a:pt x="124019" y="185743"/>
                  </a:lnTo>
                  <a:cubicBezTo>
                    <a:pt x="217774" y="146088"/>
                    <a:pt x="302205" y="88707"/>
                    <a:pt x="373111" y="17801"/>
                  </a:cubicBezTo>
                  <a:lnTo>
                    <a:pt x="38779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4" name="Freeform: Shape 89">
              <a:extLst>
                <a:ext uri="{FF2B5EF4-FFF2-40B4-BE49-F238E27FC236}">
                  <a16:creationId xmlns:a16="http://schemas.microsoft.com/office/drawing/2014/main" id="{BB2D1F69-EEE6-4817-B84C-B9B74E61BD14}"/>
                </a:ext>
              </a:extLst>
            </p:cNvPr>
            <p:cNvSpPr/>
            <p:nvPr/>
          </p:nvSpPr>
          <p:spPr>
            <a:xfrm>
              <a:off x="4903660" y="4037847"/>
              <a:ext cx="1011327" cy="944931"/>
            </a:xfrm>
            <a:custGeom>
              <a:avLst/>
              <a:gdLst>
                <a:gd name="connsiteX0" fmla="*/ 623531 w 1011327"/>
                <a:gd name="connsiteY0" fmla="*/ 0 h 944931"/>
                <a:gd name="connsiteX1" fmla="*/ 638217 w 1011327"/>
                <a:gd name="connsiteY1" fmla="*/ 17799 h 944931"/>
                <a:gd name="connsiteX2" fmla="*/ 887309 w 1011327"/>
                <a:gd name="connsiteY2" fmla="*/ 185741 h 944931"/>
                <a:gd name="connsiteX3" fmla="*/ 1011327 w 1011327"/>
                <a:gd name="connsiteY3" fmla="*/ 224238 h 944931"/>
                <a:gd name="connsiteX4" fmla="*/ 1011327 w 1011327"/>
                <a:gd name="connsiteY4" fmla="*/ 944931 h 944931"/>
                <a:gd name="connsiteX5" fmla="*/ 891390 w 1011327"/>
                <a:gd name="connsiteY5" fmla="*/ 926627 h 944931"/>
                <a:gd name="connsiteX6" fmla="*/ 40046 w 1011327"/>
                <a:gd name="connsiteY6" fmla="*/ 413547 h 944931"/>
                <a:gd name="connsiteX7" fmla="*/ 0 w 1011327"/>
                <a:gd name="connsiteY7" fmla="*/ 359996 h 944931"/>
                <a:gd name="connsiteX8" fmla="*/ 623531 w 1011327"/>
                <a:gd name="connsiteY8" fmla="*/ 0 h 944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1327" h="944931">
                  <a:moveTo>
                    <a:pt x="623531" y="0"/>
                  </a:moveTo>
                  <a:lnTo>
                    <a:pt x="638217" y="17799"/>
                  </a:lnTo>
                  <a:cubicBezTo>
                    <a:pt x="709123" y="88705"/>
                    <a:pt x="793554" y="146086"/>
                    <a:pt x="887309" y="185741"/>
                  </a:cubicBezTo>
                  <a:lnTo>
                    <a:pt x="1011327" y="224238"/>
                  </a:lnTo>
                  <a:lnTo>
                    <a:pt x="1011327" y="944931"/>
                  </a:lnTo>
                  <a:lnTo>
                    <a:pt x="891390" y="926627"/>
                  </a:lnTo>
                  <a:cubicBezTo>
                    <a:pt x="551156" y="857005"/>
                    <a:pt x="253072" y="671675"/>
                    <a:pt x="40046" y="413547"/>
                  </a:cubicBezTo>
                  <a:lnTo>
                    <a:pt x="0" y="359996"/>
                  </a:lnTo>
                  <a:lnTo>
                    <a:pt x="62353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5" name="Freeform: Shape 69">
              <a:extLst>
                <a:ext uri="{FF2B5EF4-FFF2-40B4-BE49-F238E27FC236}">
                  <a16:creationId xmlns:a16="http://schemas.microsoft.com/office/drawing/2014/main" id="{15F1C915-1F77-42F0-9E06-51972C82D0C4}"/>
                </a:ext>
              </a:extLst>
            </p:cNvPr>
            <p:cNvSpPr/>
            <p:nvPr/>
          </p:nvSpPr>
          <p:spPr>
            <a:xfrm>
              <a:off x="6657441" y="2194394"/>
              <a:ext cx="1520252" cy="1084942"/>
            </a:xfrm>
            <a:custGeom>
              <a:avLst/>
              <a:gdLst>
                <a:gd name="connsiteX0" fmla="*/ 1340547 w 1520252"/>
                <a:gd name="connsiteY0" fmla="*/ 0 h 1084942"/>
                <a:gd name="connsiteX1" fmla="*/ 1352820 w 1520252"/>
                <a:gd name="connsiteY1" fmla="*/ 16412 h 1084942"/>
                <a:gd name="connsiteX2" fmla="*/ 1468452 w 1520252"/>
                <a:gd name="connsiteY2" fmla="*/ 206750 h 1084942"/>
                <a:gd name="connsiteX3" fmla="*/ 1520252 w 1520252"/>
                <a:gd name="connsiteY3" fmla="*/ 314278 h 1084942"/>
                <a:gd name="connsiteX4" fmla="*/ 185421 w 1520252"/>
                <a:gd name="connsiteY4" fmla="*/ 1084942 h 1084942"/>
                <a:gd name="connsiteX5" fmla="*/ 165314 w 1520252"/>
                <a:gd name="connsiteY5" fmla="*/ 1020167 h 1084942"/>
                <a:gd name="connsiteX6" fmla="*/ 92593 w 1520252"/>
                <a:gd name="connsiteY6" fmla="*/ 886188 h 1084942"/>
                <a:gd name="connsiteX7" fmla="*/ 0 w 1520252"/>
                <a:gd name="connsiteY7" fmla="*/ 773965 h 1084942"/>
                <a:gd name="connsiteX8" fmla="*/ 1340547 w 1520252"/>
                <a:gd name="connsiteY8" fmla="*/ 0 h 1084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0252" h="1084942">
                  <a:moveTo>
                    <a:pt x="1340547" y="0"/>
                  </a:moveTo>
                  <a:lnTo>
                    <a:pt x="1352820" y="16412"/>
                  </a:lnTo>
                  <a:cubicBezTo>
                    <a:pt x="1394306" y="77819"/>
                    <a:pt x="1432914" y="141329"/>
                    <a:pt x="1468452" y="206750"/>
                  </a:cubicBezTo>
                  <a:lnTo>
                    <a:pt x="1520252" y="314278"/>
                  </a:lnTo>
                  <a:lnTo>
                    <a:pt x="185421" y="1084942"/>
                  </a:lnTo>
                  <a:lnTo>
                    <a:pt x="165314" y="1020167"/>
                  </a:lnTo>
                  <a:cubicBezTo>
                    <a:pt x="145359" y="972985"/>
                    <a:pt x="120942" y="928150"/>
                    <a:pt x="92593" y="886188"/>
                  </a:cubicBezTo>
                  <a:lnTo>
                    <a:pt x="0" y="773965"/>
                  </a:lnTo>
                  <a:lnTo>
                    <a:pt x="1340547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Freeform: Shape 70">
              <a:extLst>
                <a:ext uri="{FF2B5EF4-FFF2-40B4-BE49-F238E27FC236}">
                  <a16:creationId xmlns:a16="http://schemas.microsoft.com/office/drawing/2014/main" id="{52377819-CACA-433D-9927-58448903869F}"/>
                </a:ext>
              </a:extLst>
            </p:cNvPr>
            <p:cNvSpPr/>
            <p:nvPr/>
          </p:nvSpPr>
          <p:spPr>
            <a:xfrm>
              <a:off x="4014310" y="3729806"/>
              <a:ext cx="1497836" cy="1078844"/>
            </a:xfrm>
            <a:custGeom>
              <a:avLst/>
              <a:gdLst>
                <a:gd name="connsiteX0" fmla="*/ 1324270 w 1497836"/>
                <a:gd name="connsiteY0" fmla="*/ 0 h 1078844"/>
                <a:gd name="connsiteX1" fmla="*/ 1354933 w 1497836"/>
                <a:gd name="connsiteY1" fmla="*/ 98781 h 1078844"/>
                <a:gd name="connsiteX2" fmla="*/ 1427654 w 1497836"/>
                <a:gd name="connsiteY2" fmla="*/ 232759 h 1078844"/>
                <a:gd name="connsiteX3" fmla="*/ 1497836 w 1497836"/>
                <a:gd name="connsiteY3" fmla="*/ 317821 h 1078844"/>
                <a:gd name="connsiteX4" fmla="*/ 179704 w 1497836"/>
                <a:gd name="connsiteY4" fmla="*/ 1078844 h 1078844"/>
                <a:gd name="connsiteX5" fmla="*/ 167430 w 1497836"/>
                <a:gd name="connsiteY5" fmla="*/ 1062431 h 1078844"/>
                <a:gd name="connsiteX6" fmla="*/ 51797 w 1497836"/>
                <a:gd name="connsiteY6" fmla="*/ 872093 h 1078844"/>
                <a:gd name="connsiteX7" fmla="*/ 0 w 1497836"/>
                <a:gd name="connsiteY7" fmla="*/ 764567 h 1078844"/>
                <a:gd name="connsiteX8" fmla="*/ 1324270 w 1497836"/>
                <a:gd name="connsiteY8" fmla="*/ 0 h 1078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36" h="1078844">
                  <a:moveTo>
                    <a:pt x="1324270" y="0"/>
                  </a:moveTo>
                  <a:lnTo>
                    <a:pt x="1354933" y="98781"/>
                  </a:lnTo>
                  <a:cubicBezTo>
                    <a:pt x="1374889" y="145963"/>
                    <a:pt x="1399306" y="190799"/>
                    <a:pt x="1427654" y="232759"/>
                  </a:cubicBezTo>
                  <a:lnTo>
                    <a:pt x="1497836" y="317821"/>
                  </a:lnTo>
                  <a:lnTo>
                    <a:pt x="179704" y="1078844"/>
                  </a:lnTo>
                  <a:lnTo>
                    <a:pt x="167430" y="1062431"/>
                  </a:lnTo>
                  <a:cubicBezTo>
                    <a:pt x="125944" y="1001023"/>
                    <a:pt x="87335" y="937513"/>
                    <a:pt x="51797" y="872093"/>
                  </a:cubicBezTo>
                  <a:lnTo>
                    <a:pt x="0" y="764567"/>
                  </a:lnTo>
                  <a:lnTo>
                    <a:pt x="1324270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reeform: Shape 72">
              <a:extLst>
                <a:ext uri="{FF2B5EF4-FFF2-40B4-BE49-F238E27FC236}">
                  <a16:creationId xmlns:a16="http://schemas.microsoft.com/office/drawing/2014/main" id="{385111BB-8976-4847-BFEE-FFAD1A9937D0}"/>
                </a:ext>
              </a:extLst>
            </p:cNvPr>
            <p:cNvSpPr/>
            <p:nvPr/>
          </p:nvSpPr>
          <p:spPr>
            <a:xfrm>
              <a:off x="5914987" y="1218645"/>
              <a:ext cx="362026" cy="1565046"/>
            </a:xfrm>
            <a:custGeom>
              <a:avLst/>
              <a:gdLst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206189 w 412378"/>
                <a:gd name="connsiteY10" fmla="*/ 992574 h 1863094"/>
                <a:gd name="connsiteX11" fmla="*/ 378796 w 412378"/>
                <a:gd name="connsiteY11" fmla="*/ 1001290 h 1863094"/>
                <a:gd name="connsiteX12" fmla="*/ 206189 w 412378"/>
                <a:gd name="connsiteY12" fmla="*/ 992574 h 1863094"/>
                <a:gd name="connsiteX13" fmla="*/ 206189 w 412378"/>
                <a:gd name="connsiteY13" fmla="*/ 992574 h 1863094"/>
                <a:gd name="connsiteX14" fmla="*/ 206188 w 412378"/>
                <a:gd name="connsiteY14" fmla="*/ 992574 h 1863094"/>
                <a:gd name="connsiteX15" fmla="*/ 33580 w 412378"/>
                <a:gd name="connsiteY15" fmla="*/ 1001290 h 1863094"/>
                <a:gd name="connsiteX16" fmla="*/ 0 w 412378"/>
                <a:gd name="connsiteY16" fmla="*/ 1006415 h 1863094"/>
                <a:gd name="connsiteX17" fmla="*/ 0 w 412378"/>
                <a:gd name="connsiteY17" fmla="*/ 10411 h 1863094"/>
                <a:gd name="connsiteX18" fmla="*/ 206189 w 412378"/>
                <a:gd name="connsiteY18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206189 w 412378"/>
                <a:gd name="connsiteY10" fmla="*/ 992574 h 1863094"/>
                <a:gd name="connsiteX11" fmla="*/ 378796 w 412378"/>
                <a:gd name="connsiteY11" fmla="*/ 1001290 h 1863094"/>
                <a:gd name="connsiteX12" fmla="*/ 206189 w 412378"/>
                <a:gd name="connsiteY12" fmla="*/ 992574 h 1863094"/>
                <a:gd name="connsiteX13" fmla="*/ 206189 w 412378"/>
                <a:gd name="connsiteY13" fmla="*/ 992574 h 1863094"/>
                <a:gd name="connsiteX14" fmla="*/ 33580 w 412378"/>
                <a:gd name="connsiteY14" fmla="*/ 1001290 h 1863094"/>
                <a:gd name="connsiteX15" fmla="*/ 0 w 412378"/>
                <a:gd name="connsiteY15" fmla="*/ 1006415 h 1863094"/>
                <a:gd name="connsiteX16" fmla="*/ 0 w 412378"/>
                <a:gd name="connsiteY16" fmla="*/ 10411 h 1863094"/>
                <a:gd name="connsiteX17" fmla="*/ 206189 w 412378"/>
                <a:gd name="connsiteY17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206189 w 412378"/>
                <a:gd name="connsiteY10" fmla="*/ 992574 h 1863094"/>
                <a:gd name="connsiteX11" fmla="*/ 378796 w 412378"/>
                <a:gd name="connsiteY11" fmla="*/ 1001290 h 1863094"/>
                <a:gd name="connsiteX12" fmla="*/ 206189 w 412378"/>
                <a:gd name="connsiteY12" fmla="*/ 992574 h 1863094"/>
                <a:gd name="connsiteX13" fmla="*/ 33580 w 412378"/>
                <a:gd name="connsiteY13" fmla="*/ 1001290 h 1863094"/>
                <a:gd name="connsiteX14" fmla="*/ 0 w 412378"/>
                <a:gd name="connsiteY14" fmla="*/ 1006415 h 1863094"/>
                <a:gd name="connsiteX15" fmla="*/ 0 w 412378"/>
                <a:gd name="connsiteY15" fmla="*/ 10411 h 1863094"/>
                <a:gd name="connsiteX16" fmla="*/ 206189 w 412378"/>
                <a:gd name="connsiteY16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206189 w 412378"/>
                <a:gd name="connsiteY10" fmla="*/ 992574 h 1863094"/>
                <a:gd name="connsiteX11" fmla="*/ 378796 w 412378"/>
                <a:gd name="connsiteY11" fmla="*/ 1001290 h 1863094"/>
                <a:gd name="connsiteX12" fmla="*/ 33580 w 412378"/>
                <a:gd name="connsiteY12" fmla="*/ 1001290 h 1863094"/>
                <a:gd name="connsiteX13" fmla="*/ 0 w 412378"/>
                <a:gd name="connsiteY13" fmla="*/ 1006415 h 1863094"/>
                <a:gd name="connsiteX14" fmla="*/ 0 w 412378"/>
                <a:gd name="connsiteY14" fmla="*/ 10411 h 1863094"/>
                <a:gd name="connsiteX15" fmla="*/ 206189 w 412378"/>
                <a:gd name="connsiteY15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378796 w 412378"/>
                <a:gd name="connsiteY10" fmla="*/ 1001290 h 1863094"/>
                <a:gd name="connsiteX11" fmla="*/ 33580 w 412378"/>
                <a:gd name="connsiteY11" fmla="*/ 1001290 h 1863094"/>
                <a:gd name="connsiteX12" fmla="*/ 0 w 412378"/>
                <a:gd name="connsiteY12" fmla="*/ 1006415 h 1863094"/>
                <a:gd name="connsiteX13" fmla="*/ 0 w 412378"/>
                <a:gd name="connsiteY13" fmla="*/ 10411 h 1863094"/>
                <a:gd name="connsiteX14" fmla="*/ 206189 w 412378"/>
                <a:gd name="connsiteY14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33580 w 412378"/>
                <a:gd name="connsiteY10" fmla="*/ 1001290 h 1863094"/>
                <a:gd name="connsiteX11" fmla="*/ 0 w 412378"/>
                <a:gd name="connsiteY11" fmla="*/ 1006415 h 1863094"/>
                <a:gd name="connsiteX12" fmla="*/ 0 w 412378"/>
                <a:gd name="connsiteY12" fmla="*/ 10411 h 1863094"/>
                <a:gd name="connsiteX13" fmla="*/ 206189 w 412378"/>
                <a:gd name="connsiteY13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33581 w 412378"/>
                <a:gd name="connsiteY9" fmla="*/ 1001290 h 1863094"/>
                <a:gd name="connsiteX10" fmla="*/ 0 w 412378"/>
                <a:gd name="connsiteY10" fmla="*/ 1006415 h 1863094"/>
                <a:gd name="connsiteX11" fmla="*/ 0 w 412378"/>
                <a:gd name="connsiteY11" fmla="*/ 10411 h 1863094"/>
                <a:gd name="connsiteX12" fmla="*/ 206189 w 412378"/>
                <a:gd name="connsiteY12" fmla="*/ 0 h 1863094"/>
                <a:gd name="connsiteX0" fmla="*/ 206189 w 412378"/>
                <a:gd name="connsiteY0" fmla="*/ 0 h 1863094"/>
                <a:gd name="connsiteX1" fmla="*/ 412377 w 412378"/>
                <a:gd name="connsiteY1" fmla="*/ 10411 h 1863094"/>
                <a:gd name="connsiteX2" fmla="*/ 412378 w 412378"/>
                <a:gd name="connsiteY2" fmla="*/ 1006415 h 1863094"/>
                <a:gd name="connsiteX3" fmla="*/ 412378 w 412378"/>
                <a:gd name="connsiteY3" fmla="*/ 1863093 h 1863094"/>
                <a:gd name="connsiteX4" fmla="*/ 376304 w 412378"/>
                <a:gd name="connsiteY4" fmla="*/ 1853818 h 1863094"/>
                <a:gd name="connsiteX5" fmla="*/ 206189 w 412378"/>
                <a:gd name="connsiteY5" fmla="*/ 1836668 h 1863094"/>
                <a:gd name="connsiteX6" fmla="*/ 36075 w 412378"/>
                <a:gd name="connsiteY6" fmla="*/ 1853817 h 1863094"/>
                <a:gd name="connsiteX7" fmla="*/ 1 w 412378"/>
                <a:gd name="connsiteY7" fmla="*/ 1863094 h 1863094"/>
                <a:gd name="connsiteX8" fmla="*/ 1 w 412378"/>
                <a:gd name="connsiteY8" fmla="*/ 1006415 h 1863094"/>
                <a:gd name="connsiteX9" fmla="*/ 0 w 412378"/>
                <a:gd name="connsiteY9" fmla="*/ 1006415 h 1863094"/>
                <a:gd name="connsiteX10" fmla="*/ 0 w 412378"/>
                <a:gd name="connsiteY10" fmla="*/ 10411 h 1863094"/>
                <a:gd name="connsiteX11" fmla="*/ 206189 w 412378"/>
                <a:gd name="connsiteY11" fmla="*/ 0 h 18630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2378" h="1863094">
                  <a:moveTo>
                    <a:pt x="206189" y="0"/>
                  </a:moveTo>
                  <a:lnTo>
                    <a:pt x="412377" y="10411"/>
                  </a:lnTo>
                  <a:cubicBezTo>
                    <a:pt x="412377" y="342412"/>
                    <a:pt x="412378" y="674414"/>
                    <a:pt x="412378" y="1006415"/>
                  </a:cubicBezTo>
                  <a:lnTo>
                    <a:pt x="412378" y="1863093"/>
                  </a:lnTo>
                  <a:lnTo>
                    <a:pt x="376304" y="1853818"/>
                  </a:lnTo>
                  <a:cubicBezTo>
                    <a:pt x="321355" y="1842573"/>
                    <a:pt x="264462" y="1836668"/>
                    <a:pt x="206189" y="1836668"/>
                  </a:cubicBezTo>
                  <a:cubicBezTo>
                    <a:pt x="147916" y="1836668"/>
                    <a:pt x="91024" y="1842573"/>
                    <a:pt x="36075" y="1853817"/>
                  </a:cubicBezTo>
                  <a:lnTo>
                    <a:pt x="1" y="1863094"/>
                  </a:lnTo>
                  <a:lnTo>
                    <a:pt x="1" y="1006415"/>
                  </a:lnTo>
                  <a:lnTo>
                    <a:pt x="0" y="1006415"/>
                  </a:lnTo>
                  <a:lnTo>
                    <a:pt x="0" y="10411"/>
                  </a:lnTo>
                  <a:lnTo>
                    <a:pt x="206189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Freeform: Shape 73">
              <a:extLst>
                <a:ext uri="{FF2B5EF4-FFF2-40B4-BE49-F238E27FC236}">
                  <a16:creationId xmlns:a16="http://schemas.microsoft.com/office/drawing/2014/main" id="{8D3271CA-BA63-49C6-BCEB-8A7ED68053D7}"/>
                </a:ext>
              </a:extLst>
            </p:cNvPr>
            <p:cNvSpPr/>
            <p:nvPr/>
          </p:nvSpPr>
          <p:spPr>
            <a:xfrm>
              <a:off x="5914987" y="4219355"/>
              <a:ext cx="362026" cy="1635606"/>
            </a:xfrm>
            <a:custGeom>
              <a:avLst/>
              <a:gdLst>
                <a:gd name="connsiteX0" fmla="*/ 1 w 412378"/>
                <a:gd name="connsiteY0" fmla="*/ 0 h 1863091"/>
                <a:gd name="connsiteX1" fmla="*/ 36075 w 412378"/>
                <a:gd name="connsiteY1" fmla="*/ 9275 h 1863091"/>
                <a:gd name="connsiteX2" fmla="*/ 206191 w 412378"/>
                <a:gd name="connsiteY2" fmla="*/ 26424 h 1863091"/>
                <a:gd name="connsiteX3" fmla="*/ 376305 w 412378"/>
                <a:gd name="connsiteY3" fmla="*/ 9275 h 1863091"/>
                <a:gd name="connsiteX4" fmla="*/ 412378 w 412378"/>
                <a:gd name="connsiteY4" fmla="*/ 0 h 1863091"/>
                <a:gd name="connsiteX5" fmla="*/ 412378 w 412378"/>
                <a:gd name="connsiteY5" fmla="*/ 856677 h 1863091"/>
                <a:gd name="connsiteX6" fmla="*/ 378797 w 412378"/>
                <a:gd name="connsiteY6" fmla="*/ 861802 h 1863091"/>
                <a:gd name="connsiteX7" fmla="*/ 214486 w 412378"/>
                <a:gd name="connsiteY7" fmla="*/ 870100 h 1863091"/>
                <a:gd name="connsiteX8" fmla="*/ 378797 w 412378"/>
                <a:gd name="connsiteY8" fmla="*/ 861803 h 1863091"/>
                <a:gd name="connsiteX9" fmla="*/ 412377 w 412378"/>
                <a:gd name="connsiteY9" fmla="*/ 856678 h 1863091"/>
                <a:gd name="connsiteX10" fmla="*/ 412377 w 412378"/>
                <a:gd name="connsiteY10" fmla="*/ 1852680 h 1863091"/>
                <a:gd name="connsiteX11" fmla="*/ 206189 w 412378"/>
                <a:gd name="connsiteY11" fmla="*/ 1863091 h 1863091"/>
                <a:gd name="connsiteX12" fmla="*/ 0 w 412378"/>
                <a:gd name="connsiteY12" fmla="*/ 1852680 h 1863091"/>
                <a:gd name="connsiteX13" fmla="*/ 0 w 412378"/>
                <a:gd name="connsiteY13" fmla="*/ 856678 h 1863091"/>
                <a:gd name="connsiteX14" fmla="*/ 33580 w 412378"/>
                <a:gd name="connsiteY14" fmla="*/ 861803 h 1863091"/>
                <a:gd name="connsiteX15" fmla="*/ 206188 w 412378"/>
                <a:gd name="connsiteY15" fmla="*/ 870519 h 1863091"/>
                <a:gd name="connsiteX16" fmla="*/ 206189 w 412378"/>
                <a:gd name="connsiteY16" fmla="*/ 870519 h 1863091"/>
                <a:gd name="connsiteX17" fmla="*/ 33581 w 412378"/>
                <a:gd name="connsiteY17" fmla="*/ 861802 h 1863091"/>
                <a:gd name="connsiteX18" fmla="*/ 1 w 412378"/>
                <a:gd name="connsiteY18" fmla="*/ 856678 h 1863091"/>
                <a:gd name="connsiteX0" fmla="*/ 1 w 412378"/>
                <a:gd name="connsiteY0" fmla="*/ 0 h 1863091"/>
                <a:gd name="connsiteX1" fmla="*/ 36075 w 412378"/>
                <a:gd name="connsiteY1" fmla="*/ 9275 h 1863091"/>
                <a:gd name="connsiteX2" fmla="*/ 206191 w 412378"/>
                <a:gd name="connsiteY2" fmla="*/ 26424 h 1863091"/>
                <a:gd name="connsiteX3" fmla="*/ 376305 w 412378"/>
                <a:gd name="connsiteY3" fmla="*/ 9275 h 1863091"/>
                <a:gd name="connsiteX4" fmla="*/ 412378 w 412378"/>
                <a:gd name="connsiteY4" fmla="*/ 0 h 1863091"/>
                <a:gd name="connsiteX5" fmla="*/ 412378 w 412378"/>
                <a:gd name="connsiteY5" fmla="*/ 856677 h 1863091"/>
                <a:gd name="connsiteX6" fmla="*/ 378797 w 412378"/>
                <a:gd name="connsiteY6" fmla="*/ 861802 h 1863091"/>
                <a:gd name="connsiteX7" fmla="*/ 214486 w 412378"/>
                <a:gd name="connsiteY7" fmla="*/ 870100 h 1863091"/>
                <a:gd name="connsiteX8" fmla="*/ 378797 w 412378"/>
                <a:gd name="connsiteY8" fmla="*/ 861803 h 1863091"/>
                <a:gd name="connsiteX9" fmla="*/ 412377 w 412378"/>
                <a:gd name="connsiteY9" fmla="*/ 856678 h 1863091"/>
                <a:gd name="connsiteX10" fmla="*/ 412377 w 412378"/>
                <a:gd name="connsiteY10" fmla="*/ 1852680 h 1863091"/>
                <a:gd name="connsiteX11" fmla="*/ 206189 w 412378"/>
                <a:gd name="connsiteY11" fmla="*/ 1863091 h 1863091"/>
                <a:gd name="connsiteX12" fmla="*/ 0 w 412378"/>
                <a:gd name="connsiteY12" fmla="*/ 1852680 h 1863091"/>
                <a:gd name="connsiteX13" fmla="*/ 0 w 412378"/>
                <a:gd name="connsiteY13" fmla="*/ 856678 h 1863091"/>
                <a:gd name="connsiteX14" fmla="*/ 33580 w 412378"/>
                <a:gd name="connsiteY14" fmla="*/ 861803 h 1863091"/>
                <a:gd name="connsiteX15" fmla="*/ 206188 w 412378"/>
                <a:gd name="connsiteY15" fmla="*/ 870519 h 1863091"/>
                <a:gd name="connsiteX16" fmla="*/ 33581 w 412378"/>
                <a:gd name="connsiteY16" fmla="*/ 861802 h 1863091"/>
                <a:gd name="connsiteX17" fmla="*/ 1 w 412378"/>
                <a:gd name="connsiteY17" fmla="*/ 856678 h 1863091"/>
                <a:gd name="connsiteX18" fmla="*/ 1 w 412378"/>
                <a:gd name="connsiteY18" fmla="*/ 0 h 1863091"/>
                <a:gd name="connsiteX0" fmla="*/ 1 w 412378"/>
                <a:gd name="connsiteY0" fmla="*/ 0 h 1863091"/>
                <a:gd name="connsiteX1" fmla="*/ 36075 w 412378"/>
                <a:gd name="connsiteY1" fmla="*/ 9275 h 1863091"/>
                <a:gd name="connsiteX2" fmla="*/ 206191 w 412378"/>
                <a:gd name="connsiteY2" fmla="*/ 26424 h 1863091"/>
                <a:gd name="connsiteX3" fmla="*/ 376305 w 412378"/>
                <a:gd name="connsiteY3" fmla="*/ 9275 h 1863091"/>
                <a:gd name="connsiteX4" fmla="*/ 412378 w 412378"/>
                <a:gd name="connsiteY4" fmla="*/ 0 h 1863091"/>
                <a:gd name="connsiteX5" fmla="*/ 412378 w 412378"/>
                <a:gd name="connsiteY5" fmla="*/ 856677 h 1863091"/>
                <a:gd name="connsiteX6" fmla="*/ 378797 w 412378"/>
                <a:gd name="connsiteY6" fmla="*/ 861802 h 1863091"/>
                <a:gd name="connsiteX7" fmla="*/ 214486 w 412378"/>
                <a:gd name="connsiteY7" fmla="*/ 870100 h 1863091"/>
                <a:gd name="connsiteX8" fmla="*/ 378797 w 412378"/>
                <a:gd name="connsiteY8" fmla="*/ 861803 h 1863091"/>
                <a:gd name="connsiteX9" fmla="*/ 412377 w 412378"/>
                <a:gd name="connsiteY9" fmla="*/ 856678 h 1863091"/>
                <a:gd name="connsiteX10" fmla="*/ 412377 w 412378"/>
                <a:gd name="connsiteY10" fmla="*/ 1852680 h 1863091"/>
                <a:gd name="connsiteX11" fmla="*/ 206189 w 412378"/>
                <a:gd name="connsiteY11" fmla="*/ 1863091 h 1863091"/>
                <a:gd name="connsiteX12" fmla="*/ 0 w 412378"/>
                <a:gd name="connsiteY12" fmla="*/ 1852680 h 1863091"/>
                <a:gd name="connsiteX13" fmla="*/ 0 w 412378"/>
                <a:gd name="connsiteY13" fmla="*/ 856678 h 1863091"/>
                <a:gd name="connsiteX14" fmla="*/ 33580 w 412378"/>
                <a:gd name="connsiteY14" fmla="*/ 861803 h 1863091"/>
                <a:gd name="connsiteX15" fmla="*/ 33581 w 412378"/>
                <a:gd name="connsiteY15" fmla="*/ 861802 h 1863091"/>
                <a:gd name="connsiteX16" fmla="*/ 1 w 412378"/>
                <a:gd name="connsiteY16" fmla="*/ 856678 h 1863091"/>
                <a:gd name="connsiteX17" fmla="*/ 1 w 412378"/>
                <a:gd name="connsiteY17" fmla="*/ 0 h 1863091"/>
                <a:gd name="connsiteX0" fmla="*/ 1 w 412378"/>
                <a:gd name="connsiteY0" fmla="*/ 0 h 1863091"/>
                <a:gd name="connsiteX1" fmla="*/ 36075 w 412378"/>
                <a:gd name="connsiteY1" fmla="*/ 9275 h 1863091"/>
                <a:gd name="connsiteX2" fmla="*/ 206191 w 412378"/>
                <a:gd name="connsiteY2" fmla="*/ 26424 h 1863091"/>
                <a:gd name="connsiteX3" fmla="*/ 376305 w 412378"/>
                <a:gd name="connsiteY3" fmla="*/ 9275 h 1863091"/>
                <a:gd name="connsiteX4" fmla="*/ 412378 w 412378"/>
                <a:gd name="connsiteY4" fmla="*/ 0 h 1863091"/>
                <a:gd name="connsiteX5" fmla="*/ 412378 w 412378"/>
                <a:gd name="connsiteY5" fmla="*/ 856677 h 1863091"/>
                <a:gd name="connsiteX6" fmla="*/ 378797 w 412378"/>
                <a:gd name="connsiteY6" fmla="*/ 861802 h 1863091"/>
                <a:gd name="connsiteX7" fmla="*/ 378797 w 412378"/>
                <a:gd name="connsiteY7" fmla="*/ 861803 h 1863091"/>
                <a:gd name="connsiteX8" fmla="*/ 412377 w 412378"/>
                <a:gd name="connsiteY8" fmla="*/ 856678 h 1863091"/>
                <a:gd name="connsiteX9" fmla="*/ 412377 w 412378"/>
                <a:gd name="connsiteY9" fmla="*/ 1852680 h 1863091"/>
                <a:gd name="connsiteX10" fmla="*/ 206189 w 412378"/>
                <a:gd name="connsiteY10" fmla="*/ 1863091 h 1863091"/>
                <a:gd name="connsiteX11" fmla="*/ 0 w 412378"/>
                <a:gd name="connsiteY11" fmla="*/ 1852680 h 1863091"/>
                <a:gd name="connsiteX12" fmla="*/ 0 w 412378"/>
                <a:gd name="connsiteY12" fmla="*/ 856678 h 1863091"/>
                <a:gd name="connsiteX13" fmla="*/ 33580 w 412378"/>
                <a:gd name="connsiteY13" fmla="*/ 861803 h 1863091"/>
                <a:gd name="connsiteX14" fmla="*/ 33581 w 412378"/>
                <a:gd name="connsiteY14" fmla="*/ 861802 h 1863091"/>
                <a:gd name="connsiteX15" fmla="*/ 1 w 412378"/>
                <a:gd name="connsiteY15" fmla="*/ 856678 h 1863091"/>
                <a:gd name="connsiteX16" fmla="*/ 1 w 412378"/>
                <a:gd name="connsiteY16" fmla="*/ 0 h 186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12378" h="1863091">
                  <a:moveTo>
                    <a:pt x="1" y="0"/>
                  </a:moveTo>
                  <a:lnTo>
                    <a:pt x="36075" y="9275"/>
                  </a:lnTo>
                  <a:cubicBezTo>
                    <a:pt x="91024" y="20520"/>
                    <a:pt x="147918" y="26424"/>
                    <a:pt x="206191" y="26424"/>
                  </a:cubicBezTo>
                  <a:cubicBezTo>
                    <a:pt x="264462" y="26425"/>
                    <a:pt x="321356" y="20519"/>
                    <a:pt x="376305" y="9275"/>
                  </a:cubicBezTo>
                  <a:lnTo>
                    <a:pt x="412378" y="0"/>
                  </a:lnTo>
                  <a:lnTo>
                    <a:pt x="412378" y="856677"/>
                  </a:lnTo>
                  <a:lnTo>
                    <a:pt x="378797" y="861802"/>
                  </a:lnTo>
                  <a:lnTo>
                    <a:pt x="378797" y="861803"/>
                  </a:lnTo>
                  <a:lnTo>
                    <a:pt x="412377" y="856678"/>
                  </a:lnTo>
                  <a:lnTo>
                    <a:pt x="412377" y="1852680"/>
                  </a:lnTo>
                  <a:lnTo>
                    <a:pt x="206189" y="1863091"/>
                  </a:lnTo>
                  <a:lnTo>
                    <a:pt x="0" y="1852680"/>
                  </a:lnTo>
                  <a:lnTo>
                    <a:pt x="0" y="856678"/>
                  </a:lnTo>
                  <a:lnTo>
                    <a:pt x="33580" y="861803"/>
                  </a:lnTo>
                  <a:cubicBezTo>
                    <a:pt x="39177" y="862657"/>
                    <a:pt x="39177" y="862656"/>
                    <a:pt x="33581" y="861802"/>
                  </a:cubicBezTo>
                  <a:lnTo>
                    <a:pt x="1" y="8566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Freeform: Shape 75">
              <a:extLst>
                <a:ext uri="{FF2B5EF4-FFF2-40B4-BE49-F238E27FC236}">
                  <a16:creationId xmlns:a16="http://schemas.microsoft.com/office/drawing/2014/main" id="{F082320A-FAEC-4245-A30D-BDB3295223F9}"/>
                </a:ext>
              </a:extLst>
            </p:cNvPr>
            <p:cNvSpPr/>
            <p:nvPr/>
          </p:nvSpPr>
          <p:spPr>
            <a:xfrm>
              <a:off x="4014309" y="2194394"/>
              <a:ext cx="1520250" cy="1084941"/>
            </a:xfrm>
            <a:custGeom>
              <a:avLst/>
              <a:gdLst>
                <a:gd name="connsiteX0" fmla="*/ 179705 w 1520250"/>
                <a:gd name="connsiteY0" fmla="*/ 0 h 1084941"/>
                <a:gd name="connsiteX1" fmla="*/ 1520250 w 1520250"/>
                <a:gd name="connsiteY1" fmla="*/ 773965 h 1084941"/>
                <a:gd name="connsiteX2" fmla="*/ 1427657 w 1520250"/>
                <a:gd name="connsiteY2" fmla="*/ 886188 h 1084941"/>
                <a:gd name="connsiteX3" fmla="*/ 1354935 w 1520250"/>
                <a:gd name="connsiteY3" fmla="*/ 1020167 h 1084941"/>
                <a:gd name="connsiteX4" fmla="*/ 1334828 w 1520250"/>
                <a:gd name="connsiteY4" fmla="*/ 1084941 h 1084941"/>
                <a:gd name="connsiteX5" fmla="*/ 0 w 1520250"/>
                <a:gd name="connsiteY5" fmla="*/ 314278 h 1084941"/>
                <a:gd name="connsiteX6" fmla="*/ 51800 w 1520250"/>
                <a:gd name="connsiteY6" fmla="*/ 206749 h 1084941"/>
                <a:gd name="connsiteX7" fmla="*/ 167433 w 1520250"/>
                <a:gd name="connsiteY7" fmla="*/ 16412 h 1084941"/>
                <a:gd name="connsiteX8" fmla="*/ 179705 w 1520250"/>
                <a:gd name="connsiteY8" fmla="*/ 0 h 1084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0250" h="1084941">
                  <a:moveTo>
                    <a:pt x="179705" y="0"/>
                  </a:moveTo>
                  <a:lnTo>
                    <a:pt x="1520250" y="773965"/>
                  </a:lnTo>
                  <a:lnTo>
                    <a:pt x="1427657" y="886188"/>
                  </a:lnTo>
                  <a:cubicBezTo>
                    <a:pt x="1399308" y="928150"/>
                    <a:pt x="1374891" y="972985"/>
                    <a:pt x="1354935" y="1020167"/>
                  </a:cubicBezTo>
                  <a:lnTo>
                    <a:pt x="1334828" y="1084941"/>
                  </a:lnTo>
                  <a:lnTo>
                    <a:pt x="0" y="314278"/>
                  </a:lnTo>
                  <a:lnTo>
                    <a:pt x="51800" y="206749"/>
                  </a:lnTo>
                  <a:cubicBezTo>
                    <a:pt x="87338" y="141330"/>
                    <a:pt x="125948" y="77819"/>
                    <a:pt x="167433" y="16412"/>
                  </a:cubicBezTo>
                  <a:lnTo>
                    <a:pt x="179705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Freeform: Shape 76">
              <a:extLst>
                <a:ext uri="{FF2B5EF4-FFF2-40B4-BE49-F238E27FC236}">
                  <a16:creationId xmlns:a16="http://schemas.microsoft.com/office/drawing/2014/main" id="{B9FA8EA8-4118-4B2A-BB2D-353DA0D7FED8}"/>
                </a:ext>
              </a:extLst>
            </p:cNvPr>
            <p:cNvSpPr/>
            <p:nvPr/>
          </p:nvSpPr>
          <p:spPr>
            <a:xfrm>
              <a:off x="6679857" y="3729803"/>
              <a:ext cx="1497837" cy="1078847"/>
            </a:xfrm>
            <a:custGeom>
              <a:avLst/>
              <a:gdLst>
                <a:gd name="connsiteX0" fmla="*/ 173565 w 1497837"/>
                <a:gd name="connsiteY0" fmla="*/ 0 h 1078847"/>
                <a:gd name="connsiteX1" fmla="*/ 1497837 w 1497837"/>
                <a:gd name="connsiteY1" fmla="*/ 764570 h 1078847"/>
                <a:gd name="connsiteX2" fmla="*/ 1446039 w 1497837"/>
                <a:gd name="connsiteY2" fmla="*/ 872096 h 1078847"/>
                <a:gd name="connsiteX3" fmla="*/ 1330407 w 1497837"/>
                <a:gd name="connsiteY3" fmla="*/ 1062433 h 1078847"/>
                <a:gd name="connsiteX4" fmla="*/ 1318132 w 1497837"/>
                <a:gd name="connsiteY4" fmla="*/ 1078847 h 1078847"/>
                <a:gd name="connsiteX5" fmla="*/ 0 w 1497837"/>
                <a:gd name="connsiteY5" fmla="*/ 317821 h 1078847"/>
                <a:gd name="connsiteX6" fmla="*/ 70179 w 1497837"/>
                <a:gd name="connsiteY6" fmla="*/ 232763 h 1078847"/>
                <a:gd name="connsiteX7" fmla="*/ 142900 w 1497837"/>
                <a:gd name="connsiteY7" fmla="*/ 98784 h 1078847"/>
                <a:gd name="connsiteX8" fmla="*/ 173565 w 1497837"/>
                <a:gd name="connsiteY8" fmla="*/ 0 h 1078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97837" h="1078847">
                  <a:moveTo>
                    <a:pt x="173565" y="0"/>
                  </a:moveTo>
                  <a:lnTo>
                    <a:pt x="1497837" y="764570"/>
                  </a:lnTo>
                  <a:lnTo>
                    <a:pt x="1446039" y="872096"/>
                  </a:lnTo>
                  <a:cubicBezTo>
                    <a:pt x="1410501" y="937515"/>
                    <a:pt x="1371892" y="1001026"/>
                    <a:pt x="1330407" y="1062433"/>
                  </a:cubicBezTo>
                  <a:lnTo>
                    <a:pt x="1318132" y="1078847"/>
                  </a:lnTo>
                  <a:lnTo>
                    <a:pt x="0" y="317821"/>
                  </a:lnTo>
                  <a:lnTo>
                    <a:pt x="70179" y="232763"/>
                  </a:lnTo>
                  <a:cubicBezTo>
                    <a:pt x="98528" y="190802"/>
                    <a:pt x="122944" y="145966"/>
                    <a:pt x="142900" y="98784"/>
                  </a:cubicBezTo>
                  <a:lnTo>
                    <a:pt x="173565" y="0"/>
                  </a:lnTo>
                  <a:close/>
                </a:path>
              </a:pathLst>
            </a:custGeom>
            <a:solidFill>
              <a:srgbClr val="F0EEEF"/>
            </a:solidFill>
            <a:ln>
              <a:noFill/>
            </a:ln>
            <a:effectLst>
              <a:outerShdw blurRad="190500" sx="120000" sy="120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Circle: Hollow 54">
              <a:extLst>
                <a:ext uri="{FF2B5EF4-FFF2-40B4-BE49-F238E27FC236}">
                  <a16:creationId xmlns:a16="http://schemas.microsoft.com/office/drawing/2014/main" id="{697B6FB2-5C9B-48EA-AF32-FF35BDFC30F2}"/>
                </a:ext>
              </a:extLst>
            </p:cNvPr>
            <p:cNvSpPr/>
            <p:nvPr/>
          </p:nvSpPr>
          <p:spPr>
            <a:xfrm>
              <a:off x="3420760" y="826280"/>
              <a:ext cx="5350481" cy="5350481"/>
            </a:xfrm>
            <a:prstGeom prst="donut">
              <a:avLst>
                <a:gd name="adj" fmla="val 7990"/>
              </a:avLst>
            </a:prstGeom>
            <a:solidFill>
              <a:srgbClr val="F0E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E41F478A-D338-48B0-808E-5A11E876FA7B}"/>
                </a:ext>
              </a:extLst>
            </p:cNvPr>
            <p:cNvSpPr txBox="1"/>
            <p:nvPr/>
          </p:nvSpPr>
          <p:spPr>
            <a:xfrm>
              <a:off x="400081" y="1136194"/>
              <a:ext cx="2937088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/>
                <a:t>Retroactivity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439007EF-4353-4E65-8FAD-4A8FD493AA9B}"/>
                </a:ext>
              </a:extLst>
            </p:cNvPr>
            <p:cNvSpPr txBox="1"/>
            <p:nvPr/>
          </p:nvSpPr>
          <p:spPr>
            <a:xfrm>
              <a:off x="407876" y="1501395"/>
              <a:ext cx="2929293" cy="40011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[5 year]</a:t>
              </a: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DCF01700-7455-4A1E-81B3-B3E5A2BA5A80}"/>
                </a:ext>
              </a:extLst>
            </p:cNvPr>
            <p:cNvSpPr txBox="1"/>
            <p:nvPr/>
          </p:nvSpPr>
          <p:spPr>
            <a:xfrm>
              <a:off x="399958" y="2927042"/>
              <a:ext cx="2937088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/>
                <a:t>Penalty regime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CBECCE2F-D40A-4776-A888-DC29A6224176}"/>
                </a:ext>
              </a:extLst>
            </p:cNvPr>
            <p:cNvSpPr txBox="1"/>
            <p:nvPr/>
          </p:nvSpPr>
          <p:spPr>
            <a:xfrm>
              <a:off x="407753" y="3292243"/>
              <a:ext cx="2929293" cy="40011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[</a:t>
              </a:r>
              <a:r>
                <a: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as per </a:t>
              </a:r>
              <a:r>
                <a:rPr 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G</a:t>
              </a:r>
              <a:r>
                <a: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eneral tax  law]</a:t>
              </a: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AAB4CF8D-D3F5-4FF9-BE6D-2F16E7E4D5DB}"/>
                </a:ext>
              </a:extLst>
            </p:cNvPr>
            <p:cNvSpPr txBox="1"/>
            <p:nvPr/>
          </p:nvSpPr>
          <p:spPr>
            <a:xfrm>
              <a:off x="349185" y="4717891"/>
              <a:ext cx="2937088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 smtClean="0"/>
                <a:t>Exclusions</a:t>
              </a:r>
              <a:endParaRPr lang="en-US" sz="2000" dirty="0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6A7CF472-2D43-4EC2-9E60-DAC4228767F6}"/>
                </a:ext>
              </a:extLst>
            </p:cNvPr>
            <p:cNvSpPr txBox="1"/>
            <p:nvPr/>
          </p:nvSpPr>
          <p:spPr>
            <a:xfrm>
              <a:off x="356980" y="5083092"/>
              <a:ext cx="2929293" cy="40011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[No] </a:t>
              </a: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0ABA3E58-9486-4F14-98D4-B5D3D446C7A7}"/>
                </a:ext>
              </a:extLst>
            </p:cNvPr>
            <p:cNvSpPr txBox="1"/>
            <p:nvPr/>
          </p:nvSpPr>
          <p:spPr>
            <a:xfrm>
              <a:off x="8919934" y="828418"/>
              <a:ext cx="2937088" cy="707886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/>
                <a:t>Clearly defined language under the statute</a:t>
              </a: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59D5CEE7-F9DB-4261-90CE-D2CB22AAE922}"/>
                </a:ext>
              </a:extLst>
            </p:cNvPr>
            <p:cNvSpPr txBox="1"/>
            <p:nvPr/>
          </p:nvSpPr>
          <p:spPr>
            <a:xfrm>
              <a:off x="8927729" y="1501395"/>
              <a:ext cx="2929293" cy="101566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r>
                <a:rPr lang="en-US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[hypothecated tax, non-tax </a:t>
              </a: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business </a:t>
              </a:r>
              <a:r>
                <a:rPr lang="en-US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purposes, tax benefit]</a:t>
              </a:r>
              <a:endParaRPr lang="mn-MN" sz="16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03FFD2BF-5B55-4678-9BE6-2C0207DF82CA}"/>
                </a:ext>
              </a:extLst>
            </p:cNvPr>
            <p:cNvSpPr txBox="1"/>
            <p:nvPr/>
          </p:nvSpPr>
          <p:spPr>
            <a:xfrm>
              <a:off x="8919934" y="2927042"/>
              <a:ext cx="2937088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 smtClean="0"/>
                <a:t>Principal purpose </a:t>
              </a:r>
              <a:r>
                <a:rPr lang="en-US" sz="2000" dirty="0"/>
                <a:t>test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D4416B0D-9CC6-4C13-B340-E7CAEDA5D07B}"/>
                </a:ext>
              </a:extLst>
            </p:cNvPr>
            <p:cNvSpPr txBox="1"/>
            <p:nvPr/>
          </p:nvSpPr>
          <p:spPr>
            <a:xfrm>
              <a:off x="8927729" y="3292243"/>
              <a:ext cx="2929293" cy="1015663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lvl="0"/>
              <a:r>
                <a:rPr lang="en-US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[Scenario</a:t>
              </a: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:</a:t>
              </a:r>
            </a:p>
            <a:p>
              <a:pPr lvl="0">
                <a:buNone/>
              </a:pP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- Adjustable transaction</a:t>
              </a:r>
              <a:endPara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pPr lvl="0">
                <a:buNone/>
              </a:pPr>
              <a:r>
                <a:rPr lang="en-US" sz="2000" b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- </a:t>
              </a:r>
              <a:r>
                <a:rPr lang="en-US" sz="2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Indemnification] </a:t>
              </a:r>
              <a:endParaRPr lang="mn-MN" sz="2000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94669F9B-A994-4615-B813-4B5776FD58CC}"/>
                </a:ext>
              </a:extLst>
            </p:cNvPr>
            <p:cNvSpPr txBox="1"/>
            <p:nvPr/>
          </p:nvSpPr>
          <p:spPr>
            <a:xfrm>
              <a:off x="8919934" y="4717891"/>
              <a:ext cx="2937088" cy="40011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ctr"/>
              <a:r>
                <a:rPr lang="en-US" sz="2000" dirty="0"/>
                <a:t>Engage with all stakeholders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62E5982C-848C-4B1A-9D15-FE17E7A70537}"/>
                </a:ext>
              </a:extLst>
            </p:cNvPr>
            <p:cNvSpPr txBox="1"/>
            <p:nvPr/>
          </p:nvSpPr>
          <p:spPr>
            <a:xfrm>
              <a:off x="8927729" y="5083092"/>
              <a:ext cx="2929293" cy="400110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/>
              <a:r>
                <a:rPr lang="en-US" sz="2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[No]</a:t>
              </a:r>
              <a:endPara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40" name="Oval 139">
              <a:extLst>
                <a:ext uri="{FF2B5EF4-FFF2-40B4-BE49-F238E27FC236}">
                  <a16:creationId xmlns:a16="http://schemas.microsoft.com/office/drawing/2014/main" id="{ECEB434D-2258-483A-B23A-30B14A03591C}"/>
                </a:ext>
              </a:extLst>
            </p:cNvPr>
            <p:cNvSpPr/>
            <p:nvPr/>
          </p:nvSpPr>
          <p:spPr>
            <a:xfrm>
              <a:off x="5236356" y="2641877"/>
              <a:ext cx="1719288" cy="1719288"/>
            </a:xfrm>
            <a:prstGeom prst="ellipse">
              <a:avLst/>
            </a:prstGeom>
            <a:solidFill>
              <a:srgbClr val="F0E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>
              <a:extLst>
                <a:ext uri="{FF2B5EF4-FFF2-40B4-BE49-F238E27FC236}">
                  <a16:creationId xmlns:a16="http://schemas.microsoft.com/office/drawing/2014/main" id="{F2F52E72-1626-4C44-A140-116E6DA72A8E}"/>
                </a:ext>
              </a:extLst>
            </p:cNvPr>
            <p:cNvSpPr/>
            <p:nvPr/>
          </p:nvSpPr>
          <p:spPr>
            <a:xfrm>
              <a:off x="6589194" y="1368241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01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48" name="Rectangle 147">
              <a:extLst>
                <a:ext uri="{FF2B5EF4-FFF2-40B4-BE49-F238E27FC236}">
                  <a16:creationId xmlns:a16="http://schemas.microsoft.com/office/drawing/2014/main" id="{D1BBDDCE-2E7D-4720-8A4D-9A0F7D4BD8A4}"/>
                </a:ext>
              </a:extLst>
            </p:cNvPr>
            <p:cNvSpPr/>
            <p:nvPr/>
          </p:nvSpPr>
          <p:spPr>
            <a:xfrm>
              <a:off x="7672055" y="3085168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02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49" name="Rectangle 148">
              <a:extLst>
                <a:ext uri="{FF2B5EF4-FFF2-40B4-BE49-F238E27FC236}">
                  <a16:creationId xmlns:a16="http://schemas.microsoft.com/office/drawing/2014/main" id="{C3A3105B-81BB-41D2-A0B2-376C0456C2EE}"/>
                </a:ext>
              </a:extLst>
            </p:cNvPr>
            <p:cNvSpPr/>
            <p:nvPr/>
          </p:nvSpPr>
          <p:spPr>
            <a:xfrm>
              <a:off x="6589194" y="4795431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03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50" name="Rectangle 149">
              <a:extLst>
                <a:ext uri="{FF2B5EF4-FFF2-40B4-BE49-F238E27FC236}">
                  <a16:creationId xmlns:a16="http://schemas.microsoft.com/office/drawing/2014/main" id="{983614AC-DFEB-4311-AA38-9898805FBD8F}"/>
                </a:ext>
              </a:extLst>
            </p:cNvPr>
            <p:cNvSpPr/>
            <p:nvPr/>
          </p:nvSpPr>
          <p:spPr>
            <a:xfrm>
              <a:off x="4774434" y="4795431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04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51" name="Rectangle 150">
              <a:extLst>
                <a:ext uri="{FF2B5EF4-FFF2-40B4-BE49-F238E27FC236}">
                  <a16:creationId xmlns:a16="http://schemas.microsoft.com/office/drawing/2014/main" id="{4302B811-0384-4E8E-9A4C-D9015DA3D276}"/>
                </a:ext>
              </a:extLst>
            </p:cNvPr>
            <p:cNvSpPr/>
            <p:nvPr/>
          </p:nvSpPr>
          <p:spPr>
            <a:xfrm>
              <a:off x="3750317" y="3085168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05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52" name="Rectangle 151">
              <a:extLst>
                <a:ext uri="{FF2B5EF4-FFF2-40B4-BE49-F238E27FC236}">
                  <a16:creationId xmlns:a16="http://schemas.microsoft.com/office/drawing/2014/main" id="{1F113F3D-A945-4FB3-8B2E-C6D6AF9171CD}"/>
                </a:ext>
              </a:extLst>
            </p:cNvPr>
            <p:cNvSpPr/>
            <p:nvPr/>
          </p:nvSpPr>
          <p:spPr>
            <a:xfrm>
              <a:off x="4774434" y="1368241"/>
              <a:ext cx="809837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>
                  <a:solidFill>
                    <a:schemeClr val="bg2">
                      <a:lumMod val="90000"/>
                    </a:schemeClr>
                  </a:solidFill>
                </a:rPr>
                <a:t>06</a:t>
              </a:r>
              <a:endParaRPr lang="en-US">
                <a:solidFill>
                  <a:schemeClr val="bg2">
                    <a:lumMod val="90000"/>
                  </a:schemeClr>
                </a:solidFill>
              </a:endParaRPr>
            </a:p>
          </p:txBody>
        </p:sp>
        <p:sp>
          <p:nvSpPr>
            <p:cNvPr id="153" name="Freeform: Shape 55">
              <a:extLst>
                <a:ext uri="{FF2B5EF4-FFF2-40B4-BE49-F238E27FC236}">
                  <a16:creationId xmlns:a16="http://schemas.microsoft.com/office/drawing/2014/main" id="{3D2E2CB3-D358-4808-9E76-A3EC53852C3C}"/>
                </a:ext>
              </a:extLst>
            </p:cNvPr>
            <p:cNvSpPr/>
            <p:nvPr/>
          </p:nvSpPr>
          <p:spPr>
            <a:xfrm>
              <a:off x="5554654" y="2754768"/>
              <a:ext cx="360334" cy="244463"/>
            </a:xfrm>
            <a:custGeom>
              <a:avLst/>
              <a:gdLst>
                <a:gd name="connsiteX0" fmla="*/ 360334 w 360334"/>
                <a:gd name="connsiteY0" fmla="*/ 0 h 244463"/>
                <a:gd name="connsiteX1" fmla="*/ 360334 w 360334"/>
                <a:gd name="connsiteY1" fmla="*/ 77818 h 244463"/>
                <a:gd name="connsiteX2" fmla="*/ 273319 w 360334"/>
                <a:gd name="connsiteY2" fmla="*/ 104829 h 244463"/>
                <a:gd name="connsiteX3" fmla="*/ 158837 w 360334"/>
                <a:gd name="connsiteY3" fmla="*/ 166968 h 244463"/>
                <a:gd name="connsiteX4" fmla="*/ 64912 w 360334"/>
                <a:gd name="connsiteY4" fmla="*/ 244463 h 244463"/>
                <a:gd name="connsiteX5" fmla="*/ 0 w 360334"/>
                <a:gd name="connsiteY5" fmla="*/ 206986 h 244463"/>
                <a:gd name="connsiteX6" fmla="*/ 8944 w 360334"/>
                <a:gd name="connsiteY6" fmla="*/ 196145 h 244463"/>
                <a:gd name="connsiteX7" fmla="*/ 248272 w 360334"/>
                <a:gd name="connsiteY7" fmla="*/ 34786 h 244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334" h="244463">
                  <a:moveTo>
                    <a:pt x="360334" y="0"/>
                  </a:moveTo>
                  <a:lnTo>
                    <a:pt x="360334" y="77818"/>
                  </a:lnTo>
                  <a:lnTo>
                    <a:pt x="273319" y="104829"/>
                  </a:lnTo>
                  <a:cubicBezTo>
                    <a:pt x="233003" y="121881"/>
                    <a:pt x="194692" y="142745"/>
                    <a:pt x="158837" y="166968"/>
                  </a:cubicBezTo>
                  <a:lnTo>
                    <a:pt x="64912" y="244463"/>
                  </a:lnTo>
                  <a:lnTo>
                    <a:pt x="0" y="206986"/>
                  </a:lnTo>
                  <a:lnTo>
                    <a:pt x="8944" y="196145"/>
                  </a:lnTo>
                  <a:cubicBezTo>
                    <a:pt x="77071" y="128018"/>
                    <a:pt x="158192" y="72886"/>
                    <a:pt x="248272" y="34786"/>
                  </a:cubicBezTo>
                  <a:close/>
                </a:path>
              </a:pathLst>
            </a:custGeom>
            <a:solidFill>
              <a:schemeClr val="accent4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4" name="Freeform: Shape 57">
              <a:extLst>
                <a:ext uri="{FF2B5EF4-FFF2-40B4-BE49-F238E27FC236}">
                  <a16:creationId xmlns:a16="http://schemas.microsoft.com/office/drawing/2014/main" id="{AC485DB9-EAC5-4CBA-AB91-6392F816594B}"/>
                </a:ext>
              </a:extLst>
            </p:cNvPr>
            <p:cNvSpPr/>
            <p:nvPr/>
          </p:nvSpPr>
          <p:spPr>
            <a:xfrm>
              <a:off x="6277013" y="2754768"/>
              <a:ext cx="360334" cy="248328"/>
            </a:xfrm>
            <a:custGeom>
              <a:avLst/>
              <a:gdLst>
                <a:gd name="connsiteX0" fmla="*/ 0 w 360334"/>
                <a:gd name="connsiteY0" fmla="*/ 0 h 248328"/>
                <a:gd name="connsiteX1" fmla="*/ 112061 w 360334"/>
                <a:gd name="connsiteY1" fmla="*/ 34786 h 248328"/>
                <a:gd name="connsiteX2" fmla="*/ 351389 w 360334"/>
                <a:gd name="connsiteY2" fmla="*/ 196145 h 248328"/>
                <a:gd name="connsiteX3" fmla="*/ 360334 w 360334"/>
                <a:gd name="connsiteY3" fmla="*/ 206986 h 248328"/>
                <a:gd name="connsiteX4" fmla="*/ 288729 w 360334"/>
                <a:gd name="connsiteY4" fmla="*/ 248328 h 248328"/>
                <a:gd name="connsiteX5" fmla="*/ 190119 w 360334"/>
                <a:gd name="connsiteY5" fmla="*/ 166967 h 248328"/>
                <a:gd name="connsiteX6" fmla="*/ 75636 w 360334"/>
                <a:gd name="connsiteY6" fmla="*/ 104828 h 248328"/>
                <a:gd name="connsiteX7" fmla="*/ 0 w 360334"/>
                <a:gd name="connsiteY7" fmla="*/ 81349 h 248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334" h="248328">
                  <a:moveTo>
                    <a:pt x="0" y="0"/>
                  </a:moveTo>
                  <a:lnTo>
                    <a:pt x="112061" y="34786"/>
                  </a:lnTo>
                  <a:cubicBezTo>
                    <a:pt x="202141" y="72886"/>
                    <a:pt x="283262" y="128018"/>
                    <a:pt x="351389" y="196145"/>
                  </a:cubicBezTo>
                  <a:lnTo>
                    <a:pt x="360334" y="206986"/>
                  </a:lnTo>
                  <a:lnTo>
                    <a:pt x="288729" y="248328"/>
                  </a:lnTo>
                  <a:lnTo>
                    <a:pt x="190119" y="166967"/>
                  </a:lnTo>
                  <a:cubicBezTo>
                    <a:pt x="154264" y="142744"/>
                    <a:pt x="115952" y="121880"/>
                    <a:pt x="75636" y="104828"/>
                  </a:cubicBezTo>
                  <a:lnTo>
                    <a:pt x="0" y="81349"/>
                  </a:lnTo>
                  <a:close/>
                </a:path>
              </a:pathLst>
            </a:custGeom>
            <a:solidFill>
              <a:schemeClr val="tx2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5" name="Freeform: Shape 59">
              <a:extLst>
                <a:ext uri="{FF2B5EF4-FFF2-40B4-BE49-F238E27FC236}">
                  <a16:creationId xmlns:a16="http://schemas.microsoft.com/office/drawing/2014/main" id="{F658EB32-2D1C-4AA4-BA14-3ADB7DB6E257}"/>
                </a:ext>
              </a:extLst>
            </p:cNvPr>
            <p:cNvSpPr/>
            <p:nvPr/>
          </p:nvSpPr>
          <p:spPr>
            <a:xfrm>
              <a:off x="6741161" y="3276353"/>
              <a:ext cx="107770" cy="413922"/>
            </a:xfrm>
            <a:custGeom>
              <a:avLst/>
              <a:gdLst>
                <a:gd name="connsiteX0" fmla="*/ 75332 w 107770"/>
                <a:gd name="connsiteY0" fmla="*/ 0 h 413922"/>
                <a:gd name="connsiteX1" fmla="*/ 92473 w 107770"/>
                <a:gd name="connsiteY1" fmla="*/ 55219 h 413922"/>
                <a:gd name="connsiteX2" fmla="*/ 107770 w 107770"/>
                <a:gd name="connsiteY2" fmla="*/ 206961 h 413922"/>
                <a:gd name="connsiteX3" fmla="*/ 92473 w 107770"/>
                <a:gd name="connsiteY3" fmla="*/ 358703 h 413922"/>
                <a:gd name="connsiteX4" fmla="*/ 75332 w 107770"/>
                <a:gd name="connsiteY4" fmla="*/ 413922 h 413922"/>
                <a:gd name="connsiteX5" fmla="*/ 0 w 107770"/>
                <a:gd name="connsiteY5" fmla="*/ 370429 h 413922"/>
                <a:gd name="connsiteX6" fmla="*/ 9424 w 107770"/>
                <a:gd name="connsiteY6" fmla="*/ 340073 h 413922"/>
                <a:gd name="connsiteX7" fmla="*/ 23116 w 107770"/>
                <a:gd name="connsiteY7" fmla="*/ 204245 h 413922"/>
                <a:gd name="connsiteX8" fmla="*/ 9424 w 107770"/>
                <a:gd name="connsiteY8" fmla="*/ 68418 h 413922"/>
                <a:gd name="connsiteX9" fmla="*/ 1430 w 107770"/>
                <a:gd name="connsiteY9" fmla="*/ 42667 h 413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7770" h="413922">
                  <a:moveTo>
                    <a:pt x="75332" y="0"/>
                  </a:moveTo>
                  <a:lnTo>
                    <a:pt x="92473" y="55219"/>
                  </a:lnTo>
                  <a:cubicBezTo>
                    <a:pt x="102503" y="104233"/>
                    <a:pt x="107770" y="154982"/>
                    <a:pt x="107770" y="206961"/>
                  </a:cubicBezTo>
                  <a:cubicBezTo>
                    <a:pt x="107770" y="258940"/>
                    <a:pt x="102503" y="309689"/>
                    <a:pt x="92473" y="358703"/>
                  </a:cubicBezTo>
                  <a:lnTo>
                    <a:pt x="75332" y="413922"/>
                  </a:lnTo>
                  <a:lnTo>
                    <a:pt x="0" y="370429"/>
                  </a:lnTo>
                  <a:lnTo>
                    <a:pt x="9424" y="340073"/>
                  </a:lnTo>
                  <a:cubicBezTo>
                    <a:pt x="18401" y="296199"/>
                    <a:pt x="23116" y="250773"/>
                    <a:pt x="23116" y="204245"/>
                  </a:cubicBezTo>
                  <a:cubicBezTo>
                    <a:pt x="23116" y="157718"/>
                    <a:pt x="18401" y="112291"/>
                    <a:pt x="9424" y="68418"/>
                  </a:cubicBezTo>
                  <a:lnTo>
                    <a:pt x="1430" y="42667"/>
                  </a:ln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63">
              <a:extLst>
                <a:ext uri="{FF2B5EF4-FFF2-40B4-BE49-F238E27FC236}">
                  <a16:creationId xmlns:a16="http://schemas.microsoft.com/office/drawing/2014/main" id="{B744197A-9601-4793-B9C8-F215199CBE43}"/>
                </a:ext>
              </a:extLst>
            </p:cNvPr>
            <p:cNvSpPr/>
            <p:nvPr/>
          </p:nvSpPr>
          <p:spPr>
            <a:xfrm>
              <a:off x="5343071" y="3276353"/>
              <a:ext cx="98120" cy="413924"/>
            </a:xfrm>
            <a:custGeom>
              <a:avLst/>
              <a:gdLst>
                <a:gd name="connsiteX0" fmla="*/ 32438 w 98120"/>
                <a:gd name="connsiteY0" fmla="*/ 0 h 413924"/>
                <a:gd name="connsiteX1" fmla="*/ 96690 w 98120"/>
                <a:gd name="connsiteY1" fmla="*/ 37096 h 413924"/>
                <a:gd name="connsiteX2" fmla="*/ 86967 w 98120"/>
                <a:gd name="connsiteY2" fmla="*/ 68418 h 413924"/>
                <a:gd name="connsiteX3" fmla="*/ 73274 w 98120"/>
                <a:gd name="connsiteY3" fmla="*/ 204245 h 413924"/>
                <a:gd name="connsiteX4" fmla="*/ 86967 w 98120"/>
                <a:gd name="connsiteY4" fmla="*/ 340073 h 413924"/>
                <a:gd name="connsiteX5" fmla="*/ 98120 w 98120"/>
                <a:gd name="connsiteY5" fmla="*/ 376003 h 413924"/>
                <a:gd name="connsiteX6" fmla="*/ 32439 w 98120"/>
                <a:gd name="connsiteY6" fmla="*/ 413924 h 413924"/>
                <a:gd name="connsiteX7" fmla="*/ 15297 w 98120"/>
                <a:gd name="connsiteY7" fmla="*/ 358703 h 413924"/>
                <a:gd name="connsiteX8" fmla="*/ 0 w 98120"/>
                <a:gd name="connsiteY8" fmla="*/ 206961 h 413924"/>
                <a:gd name="connsiteX9" fmla="*/ 15297 w 98120"/>
                <a:gd name="connsiteY9" fmla="*/ 55219 h 413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8120" h="413924">
                  <a:moveTo>
                    <a:pt x="32438" y="0"/>
                  </a:moveTo>
                  <a:lnTo>
                    <a:pt x="96690" y="37096"/>
                  </a:lnTo>
                  <a:lnTo>
                    <a:pt x="86967" y="68418"/>
                  </a:lnTo>
                  <a:cubicBezTo>
                    <a:pt x="77989" y="112291"/>
                    <a:pt x="73274" y="157718"/>
                    <a:pt x="73274" y="204245"/>
                  </a:cubicBezTo>
                  <a:cubicBezTo>
                    <a:pt x="73274" y="250773"/>
                    <a:pt x="77989" y="296199"/>
                    <a:pt x="86967" y="340073"/>
                  </a:cubicBezTo>
                  <a:lnTo>
                    <a:pt x="98120" y="376003"/>
                  </a:lnTo>
                  <a:lnTo>
                    <a:pt x="32439" y="413924"/>
                  </a:lnTo>
                  <a:lnTo>
                    <a:pt x="15297" y="358703"/>
                  </a:lnTo>
                  <a:cubicBezTo>
                    <a:pt x="5267" y="309689"/>
                    <a:pt x="0" y="258940"/>
                    <a:pt x="0" y="206961"/>
                  </a:cubicBezTo>
                  <a:cubicBezTo>
                    <a:pt x="0" y="154982"/>
                    <a:pt x="5267" y="104233"/>
                    <a:pt x="15297" y="55219"/>
                  </a:cubicBezTo>
                  <a:close/>
                </a:path>
              </a:pathLst>
            </a:custGeom>
            <a:solidFill>
              <a:schemeClr val="accent5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61">
              <a:extLst>
                <a:ext uri="{FF2B5EF4-FFF2-40B4-BE49-F238E27FC236}">
                  <a16:creationId xmlns:a16="http://schemas.microsoft.com/office/drawing/2014/main" id="{40493224-7A23-4981-A51B-2A0F2FC4B0DC}"/>
                </a:ext>
              </a:extLst>
            </p:cNvPr>
            <p:cNvSpPr/>
            <p:nvPr/>
          </p:nvSpPr>
          <p:spPr>
            <a:xfrm>
              <a:off x="6277013" y="3961297"/>
              <a:ext cx="360335" cy="250564"/>
            </a:xfrm>
            <a:custGeom>
              <a:avLst/>
              <a:gdLst>
                <a:gd name="connsiteX0" fmla="*/ 284855 w 360335"/>
                <a:gd name="connsiteY0" fmla="*/ 0 h 250564"/>
                <a:gd name="connsiteX1" fmla="*/ 360335 w 360335"/>
                <a:gd name="connsiteY1" fmla="*/ 43578 h 250564"/>
                <a:gd name="connsiteX2" fmla="*/ 351390 w 360335"/>
                <a:gd name="connsiteY2" fmla="*/ 54419 h 250564"/>
                <a:gd name="connsiteX3" fmla="*/ 112062 w 360335"/>
                <a:gd name="connsiteY3" fmla="*/ 215778 h 250564"/>
                <a:gd name="connsiteX4" fmla="*/ 0 w 360335"/>
                <a:gd name="connsiteY4" fmla="*/ 250564 h 250564"/>
                <a:gd name="connsiteX5" fmla="*/ 0 w 360335"/>
                <a:gd name="connsiteY5" fmla="*/ 163782 h 250564"/>
                <a:gd name="connsiteX6" fmla="*/ 75636 w 360335"/>
                <a:gd name="connsiteY6" fmla="*/ 140304 h 250564"/>
                <a:gd name="connsiteX7" fmla="*/ 190119 w 360335"/>
                <a:gd name="connsiteY7" fmla="*/ 78164 h 250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335" h="250564">
                  <a:moveTo>
                    <a:pt x="284855" y="0"/>
                  </a:moveTo>
                  <a:lnTo>
                    <a:pt x="360335" y="43578"/>
                  </a:lnTo>
                  <a:lnTo>
                    <a:pt x="351390" y="54419"/>
                  </a:lnTo>
                  <a:cubicBezTo>
                    <a:pt x="283263" y="122546"/>
                    <a:pt x="202142" y="177678"/>
                    <a:pt x="112062" y="215778"/>
                  </a:cubicBezTo>
                  <a:lnTo>
                    <a:pt x="0" y="250564"/>
                  </a:lnTo>
                  <a:lnTo>
                    <a:pt x="0" y="163782"/>
                  </a:lnTo>
                  <a:lnTo>
                    <a:pt x="75636" y="140304"/>
                  </a:lnTo>
                  <a:cubicBezTo>
                    <a:pt x="115952" y="123251"/>
                    <a:pt x="154264" y="102388"/>
                    <a:pt x="190119" y="78164"/>
                  </a:cubicBezTo>
                  <a:close/>
                </a:path>
              </a:pathLst>
            </a:custGeom>
            <a:solidFill>
              <a:schemeClr val="accent3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65">
              <a:extLst>
                <a:ext uri="{FF2B5EF4-FFF2-40B4-BE49-F238E27FC236}">
                  <a16:creationId xmlns:a16="http://schemas.microsoft.com/office/drawing/2014/main" id="{B653ECAD-FB93-4C07-A1B5-AAC840012959}"/>
                </a:ext>
              </a:extLst>
            </p:cNvPr>
            <p:cNvSpPr/>
            <p:nvPr/>
          </p:nvSpPr>
          <p:spPr>
            <a:xfrm>
              <a:off x="5554655" y="3965164"/>
              <a:ext cx="360333" cy="246698"/>
            </a:xfrm>
            <a:custGeom>
              <a:avLst/>
              <a:gdLst>
                <a:gd name="connsiteX0" fmla="*/ 68786 w 360333"/>
                <a:gd name="connsiteY0" fmla="*/ 0 h 246698"/>
                <a:gd name="connsiteX1" fmla="*/ 158836 w 360333"/>
                <a:gd name="connsiteY1" fmla="*/ 74297 h 246698"/>
                <a:gd name="connsiteX2" fmla="*/ 273318 w 360333"/>
                <a:gd name="connsiteY2" fmla="*/ 136437 h 246698"/>
                <a:gd name="connsiteX3" fmla="*/ 360333 w 360333"/>
                <a:gd name="connsiteY3" fmla="*/ 163447 h 246698"/>
                <a:gd name="connsiteX4" fmla="*/ 360333 w 360333"/>
                <a:gd name="connsiteY4" fmla="*/ 246698 h 246698"/>
                <a:gd name="connsiteX5" fmla="*/ 248272 w 360333"/>
                <a:gd name="connsiteY5" fmla="*/ 211912 h 246698"/>
                <a:gd name="connsiteX6" fmla="*/ 8944 w 360333"/>
                <a:gd name="connsiteY6" fmla="*/ 50553 h 246698"/>
                <a:gd name="connsiteX7" fmla="*/ 0 w 360333"/>
                <a:gd name="connsiteY7" fmla="*/ 39713 h 246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0333" h="246698">
                  <a:moveTo>
                    <a:pt x="68786" y="0"/>
                  </a:moveTo>
                  <a:lnTo>
                    <a:pt x="158836" y="74297"/>
                  </a:lnTo>
                  <a:cubicBezTo>
                    <a:pt x="194691" y="98521"/>
                    <a:pt x="233002" y="119384"/>
                    <a:pt x="273318" y="136437"/>
                  </a:cubicBezTo>
                  <a:lnTo>
                    <a:pt x="360333" y="163447"/>
                  </a:lnTo>
                  <a:lnTo>
                    <a:pt x="360333" y="246698"/>
                  </a:lnTo>
                  <a:lnTo>
                    <a:pt x="248272" y="211912"/>
                  </a:lnTo>
                  <a:cubicBezTo>
                    <a:pt x="158192" y="173812"/>
                    <a:pt x="77071" y="118680"/>
                    <a:pt x="8944" y="50553"/>
                  </a:cubicBezTo>
                  <a:lnTo>
                    <a:pt x="0" y="39713"/>
                  </a:lnTo>
                  <a:close/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AutoShape 4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8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6562756" y="290114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6" name="Picture 12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387" y="2821811"/>
            <a:ext cx="380226" cy="38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9" name="Picture 12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5527" y="3854705"/>
            <a:ext cx="380226" cy="380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0" name="Graphic 36" descr="Gears">
            <a:extLst>
              <a:ext uri="{FF2B5EF4-FFF2-40B4-BE49-F238E27FC236}">
                <a16:creationId xmlns:a16="http://schemas.microsoft.com/office/drawing/2014/main" id="{D95AD1E8-D95A-44A6-A7A7-58D1BDF6B7C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5310072" y="2770982"/>
            <a:ext cx="405716" cy="405716"/>
          </a:xfrm>
          <a:prstGeom prst="rect">
            <a:avLst/>
          </a:prstGeom>
        </p:spPr>
      </p:pic>
      <p:pic>
        <p:nvPicPr>
          <p:cNvPr id="161" name="Graphic 36" descr="Gears">
            <a:extLst>
              <a:ext uri="{FF2B5EF4-FFF2-40B4-BE49-F238E27FC236}">
                <a16:creationId xmlns:a16="http://schemas.microsoft.com/office/drawing/2014/main" id="{D95AD1E8-D95A-44A6-A7A7-58D1BDF6B7C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4747561" y="3810948"/>
            <a:ext cx="405716" cy="405716"/>
          </a:xfrm>
          <a:prstGeom prst="rect">
            <a:avLst/>
          </a:prstGeom>
        </p:spPr>
      </p:pic>
      <p:sp>
        <p:nvSpPr>
          <p:cNvPr id="7" name="AutoShape 14" descr="Ð¥Ð¾Ð»Ð±Ð¾Ð¾ÑÐ¾Ð¹ ÐÑÑÐ°Ð³"/>
          <p:cNvSpPr>
            <a:spLocks noChangeAspect="1" noChangeArrowheads="1"/>
          </p:cNvSpPr>
          <p:nvPr/>
        </p:nvSpPr>
        <p:spPr bwMode="auto">
          <a:xfrm>
            <a:off x="434975" y="15240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6" descr="Ð¥Ð¾Ð»Ð±Ð¾Ð¾ÑÐ¾Ð¹ ÐÑÑÐ°Ð³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20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22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24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AutoShape 26" descr="international policy icon Ð·ÑÑÐ³Ð°Ð½ Ð¸Ð»ÑÑÑÒ¯Ò¯Ð´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AutoShape 4" descr="Ð¥Ð¾Ð»Ð±Ð¾Ð¾ÑÐ¾Ð¹ ÐÑÑÐ°Ð³"/>
          <p:cNvSpPr>
            <a:spLocks noChangeAspect="1" noChangeArrowheads="1"/>
          </p:cNvSpPr>
          <p:nvPr/>
        </p:nvSpPr>
        <p:spPr bwMode="auto">
          <a:xfrm>
            <a:off x="5276255" y="2867277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3" name="Picture 6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256" y="4767175"/>
            <a:ext cx="404178" cy="5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" name="AutoShape 4" descr="Ð¥Ð¾Ð»Ð±Ð¾Ð¾ÑÐ¾Ð¹ ÐÑÑÐ°Ð³"/>
          <p:cNvSpPr>
            <a:spLocks noChangeAspect="1" noChangeArrowheads="1"/>
          </p:cNvSpPr>
          <p:nvPr/>
        </p:nvSpPr>
        <p:spPr bwMode="auto">
          <a:xfrm>
            <a:off x="6503836" y="2885958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65" name="Picture 6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3837" y="4785856"/>
            <a:ext cx="404178" cy="5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47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Picture 3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529" y="4571802"/>
            <a:ext cx="12193057" cy="2286198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1930400" y="0"/>
            <a:ext cx="102616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500" dirty="0">
                <a:solidFill>
                  <a:srgbClr val="151B67"/>
                </a:solidFill>
              </a:rPr>
              <a:t>Proposed GAAR provision under new tax reform package</a:t>
            </a: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2888" y="233497"/>
            <a:ext cx="637906" cy="637906"/>
          </a:xfrm>
          <a:prstGeom prst="rect">
            <a:avLst/>
          </a:prstGeom>
        </p:spPr>
      </p:pic>
      <p:grpSp>
        <p:nvGrpSpPr>
          <p:cNvPr id="2" name="Group 25"/>
          <p:cNvGrpSpPr/>
          <p:nvPr/>
        </p:nvGrpSpPr>
        <p:grpSpPr>
          <a:xfrm>
            <a:off x="10615855" y="248934"/>
            <a:ext cx="607033" cy="607033"/>
            <a:chOff x="9184931" y="752475"/>
            <a:chExt cx="1099702" cy="1099702"/>
          </a:xfrm>
        </p:grpSpPr>
        <p:sp>
          <p:nvSpPr>
            <p:cNvPr id="27" name="Oval 26"/>
            <p:cNvSpPr/>
            <p:nvPr/>
          </p:nvSpPr>
          <p:spPr>
            <a:xfrm>
              <a:off x="9184931" y="752475"/>
              <a:ext cx="1099702" cy="1099702"/>
            </a:xfrm>
            <a:prstGeom prst="ellipse">
              <a:avLst/>
            </a:prstGeom>
            <a:solidFill>
              <a:srgbClr val="FFFFFF"/>
            </a:solidFill>
            <a:ln w="6350">
              <a:solidFill>
                <a:srgbClr val="8A8C8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46520" y="983373"/>
              <a:ext cx="776524" cy="637906"/>
            </a:xfrm>
            <a:prstGeom prst="rect">
              <a:avLst/>
            </a:prstGeom>
          </p:spPr>
        </p:pic>
      </p:grpSp>
      <p:sp>
        <p:nvSpPr>
          <p:cNvPr id="29" name="Rectangle 28"/>
          <p:cNvSpPr/>
          <p:nvPr/>
        </p:nvSpPr>
        <p:spPr>
          <a:xfrm>
            <a:off x="0" y="0"/>
            <a:ext cx="193040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"/>
          <a:stretch/>
        </p:blipFill>
        <p:spPr>
          <a:xfrm>
            <a:off x="279400" y="233112"/>
            <a:ext cx="1274856" cy="638676"/>
          </a:xfrm>
          <a:prstGeom prst="rect">
            <a:avLst/>
          </a:prstGeom>
        </p:spPr>
      </p:pic>
      <p:cxnSp>
        <p:nvCxnSpPr>
          <p:cNvPr id="32" name="Straight Connector 31"/>
          <p:cNvCxnSpPr/>
          <p:nvPr/>
        </p:nvCxnSpPr>
        <p:spPr>
          <a:xfrm>
            <a:off x="1930400" y="0"/>
            <a:ext cx="0" cy="11049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0" y="1104900"/>
            <a:ext cx="12192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39"/>
          <p:cNvGrpSpPr/>
          <p:nvPr/>
        </p:nvGrpSpPr>
        <p:grpSpPr>
          <a:xfrm>
            <a:off x="11361491" y="6076951"/>
            <a:ext cx="520700" cy="520700"/>
            <a:chOff x="11361491" y="6076951"/>
            <a:chExt cx="520700" cy="520700"/>
          </a:xfrm>
        </p:grpSpPr>
        <p:sp>
          <p:nvSpPr>
            <p:cNvPr id="38" name="Rounded Rectangle 37"/>
            <p:cNvSpPr/>
            <p:nvPr/>
          </p:nvSpPr>
          <p:spPr>
            <a:xfrm>
              <a:off x="11361491" y="6076951"/>
              <a:ext cx="520700" cy="520700"/>
            </a:xfrm>
            <a:prstGeom prst="roundRect">
              <a:avLst/>
            </a:prstGeom>
            <a:solidFill>
              <a:srgbClr val="DADAD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1401268" y="6152635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mn-MN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05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2273112"/>
              </p:ext>
            </p:extLst>
          </p:nvPr>
        </p:nvGraphicFramePr>
        <p:xfrm>
          <a:off x="685815" y="1107496"/>
          <a:ext cx="10792231" cy="4786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17" name="Picture 6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241" y="1306076"/>
            <a:ext cx="404178" cy="5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1444" y="3090105"/>
            <a:ext cx="404178" cy="5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 descr="international policy icon Ð·ÑÑÐ³Ð°Ð½ Ð¸Ð»ÑÑÑÒ¯Ò¯Ð´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895" y="4585947"/>
            <a:ext cx="404178" cy="52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39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388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等线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TMZ</cp:lastModifiedBy>
  <cp:revision>105</cp:revision>
  <dcterms:created xsi:type="dcterms:W3CDTF">2018-08-03T11:27:17Z</dcterms:created>
  <dcterms:modified xsi:type="dcterms:W3CDTF">2018-08-20T07:25:56Z</dcterms:modified>
</cp:coreProperties>
</file>