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61" r:id="rId4"/>
    <p:sldId id="262" r:id="rId5"/>
    <p:sldId id="263" r:id="rId6"/>
    <p:sldId id="264" r:id="rId7"/>
    <p:sldId id="265" r:id="rId8"/>
    <p:sldId id="266" r:id="rId9"/>
    <p:sldId id="267" r:id="rId10"/>
    <p:sldId id="268" r:id="rId11"/>
    <p:sldId id="259" r:id="rId12"/>
    <p:sldId id="260"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3"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67"/>
    <a:srgbClr val="DADADA"/>
    <a:srgbClr val="8A8C8E"/>
    <a:srgbClr val="F2F2F2"/>
    <a:srgbClr val="FFFFFF"/>
    <a:srgbClr val="F71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5126"/>
  </p:normalViewPr>
  <p:slideViewPr>
    <p:cSldViewPr snapToGrid="0">
      <p:cViewPr varScale="1">
        <p:scale>
          <a:sx n="65" d="100"/>
          <a:sy n="65" d="100"/>
        </p:scale>
        <p:origin x="816" y="60"/>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509A04-8041-42B7-A4FD-C86A7AB27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Asia-Oceania Tax Consultants’ Association</a:t>
            </a:r>
            <a:br>
              <a:rPr lang="en-US" dirty="0"/>
            </a:br>
            <a:r>
              <a:rPr lang="en-US" dirty="0"/>
              <a:t>International Tax Conference 2018 </a:t>
            </a:r>
          </a:p>
        </p:txBody>
      </p:sp>
      <p:sp>
        <p:nvSpPr>
          <p:cNvPr id="3" name="Date Placeholder 2">
            <a:extLst>
              <a:ext uri="{FF2B5EF4-FFF2-40B4-BE49-F238E27FC236}">
                <a16:creationId xmlns:a16="http://schemas.microsoft.com/office/drawing/2014/main" id="{88B92562-8FDB-49D1-A188-63471291C716}"/>
              </a:ext>
            </a:extLst>
          </p:cNvPr>
          <p:cNvSpPr>
            <a:spLocks noGrp="1"/>
          </p:cNvSpPr>
          <p:nvPr>
            <p:ph type="dt" sz="quarter" idx="1"/>
          </p:nvPr>
        </p:nvSpPr>
        <p:spPr>
          <a:xfrm>
            <a:off x="3427413" y="0"/>
            <a:ext cx="3429000" cy="458788"/>
          </a:xfrm>
          <a:prstGeom prst="rect">
            <a:avLst/>
          </a:prstGeom>
        </p:spPr>
        <p:txBody>
          <a:bodyPr vert="horz" lIns="91440" tIns="45720" rIns="91440" bIns="45720" rtlCol="0"/>
          <a:lstStyle>
            <a:lvl1pPr algn="r">
              <a:defRPr sz="1200"/>
            </a:lvl1pPr>
          </a:lstStyle>
          <a:p>
            <a:r>
              <a:rPr lang="en-US" dirty="0"/>
              <a:t>Singapore Institute of Accredited Tax Professionals</a:t>
            </a:r>
          </a:p>
        </p:txBody>
      </p:sp>
      <p:sp>
        <p:nvSpPr>
          <p:cNvPr id="4" name="Footer Placeholder 3">
            <a:extLst>
              <a:ext uri="{FF2B5EF4-FFF2-40B4-BE49-F238E27FC236}">
                <a16:creationId xmlns:a16="http://schemas.microsoft.com/office/drawing/2014/main" id="{4840C5AB-51BF-40AC-9CD5-BC414F4A385C}"/>
              </a:ext>
            </a:extLst>
          </p:cNvPr>
          <p:cNvSpPr>
            <a:spLocks noGrp="1"/>
          </p:cNvSpPr>
          <p:nvPr>
            <p:ph type="ftr" sz="quarter" idx="2"/>
          </p:nvPr>
        </p:nvSpPr>
        <p:spPr>
          <a:xfrm>
            <a:off x="0" y="8685213"/>
            <a:ext cx="3429000" cy="458787"/>
          </a:xfrm>
          <a:prstGeom prst="rect">
            <a:avLst/>
          </a:prstGeom>
        </p:spPr>
        <p:txBody>
          <a:bodyPr vert="horz" lIns="91440" tIns="45720" rIns="91440" bIns="45720" rtlCol="0" anchor="b"/>
          <a:lstStyle>
            <a:lvl1pPr algn="l">
              <a:defRPr sz="1200"/>
            </a:lvl1pPr>
          </a:lstStyle>
          <a:p>
            <a:r>
              <a:rPr lang="en-US" dirty="0"/>
              <a:t>Evolution of Singapore’s </a:t>
            </a:r>
            <a:br>
              <a:rPr lang="en-US" dirty="0"/>
            </a:br>
            <a:r>
              <a:rPr lang="en-US" dirty="0"/>
              <a:t>Anti-avoidance Tax Provision </a:t>
            </a:r>
          </a:p>
        </p:txBody>
      </p:sp>
      <p:sp>
        <p:nvSpPr>
          <p:cNvPr id="5" name="Slide Number Placeholder 4">
            <a:extLst>
              <a:ext uri="{FF2B5EF4-FFF2-40B4-BE49-F238E27FC236}">
                <a16:creationId xmlns:a16="http://schemas.microsoft.com/office/drawing/2014/main" id="{2C340D48-5386-49D9-B2C6-EBF2C346C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DD64C8-D687-4000-A373-77A035B7280F}" type="slidenum">
              <a:rPr lang="en-US" smtClean="0"/>
              <a:t>‹#›</a:t>
            </a:fld>
            <a:endParaRPr lang="en-US"/>
          </a:p>
        </p:txBody>
      </p:sp>
    </p:spTree>
    <p:extLst>
      <p:ext uri="{BB962C8B-B14F-4D97-AF65-F5344CB8AC3E}">
        <p14:creationId xmlns:p14="http://schemas.microsoft.com/office/powerpoint/2010/main" val="15147487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2D73E-9919-411C-B575-4630D3195858}" type="datetimeFigureOut">
              <a:rPr lang="en-US" smtClean="0"/>
              <a:t>30-Aug-18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4544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30-Aug-18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80522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30-Aug-18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32871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30-Aug-18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509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2D73E-9919-411C-B575-4630D3195858}" type="datetimeFigureOut">
              <a:rPr lang="en-US" smtClean="0"/>
              <a:t>30-Aug-18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976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2D73E-9919-411C-B575-4630D3195858}" type="datetimeFigureOut">
              <a:rPr lang="en-US" smtClean="0"/>
              <a:t>30-Aug-18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5701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2D73E-9919-411C-B575-4630D3195858}" type="datetimeFigureOut">
              <a:rPr lang="en-US" smtClean="0"/>
              <a:t>30-Aug-18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9723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2D73E-9919-411C-B575-4630D3195858}" type="datetimeFigureOut">
              <a:rPr lang="en-US" smtClean="0"/>
              <a:t>30-Aug-18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659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D73E-9919-411C-B575-4630D3195858}" type="datetimeFigureOut">
              <a:rPr lang="en-US" smtClean="0"/>
              <a:t>30-Aug-18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1201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30-Aug-18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353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30-Aug-18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1305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D73E-9919-411C-B575-4630D3195858}" type="datetimeFigureOut">
              <a:rPr lang="en-US" smtClean="0"/>
              <a:t>30-Aug-18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189F9-B094-45E5-92AB-690174EB5801}" type="slidenum">
              <a:rPr lang="en-US" smtClean="0"/>
              <a:t>‹#›</a:t>
            </a:fld>
            <a:endParaRPr lang="en-US"/>
          </a:p>
        </p:txBody>
      </p:sp>
    </p:spTree>
    <p:extLst>
      <p:ext uri="{BB962C8B-B14F-4D97-AF65-F5344CB8AC3E}">
        <p14:creationId xmlns:p14="http://schemas.microsoft.com/office/powerpoint/2010/main" val="133403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57" y="4571802"/>
            <a:ext cx="12193057" cy="228619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041"/>
          <a:stretch/>
        </p:blipFill>
        <p:spPr>
          <a:xfrm>
            <a:off x="4434656" y="841632"/>
            <a:ext cx="3322689" cy="1664598"/>
          </a:xfrm>
          <a:prstGeom prst="rect">
            <a:avLst/>
          </a:prstGeom>
        </p:spPr>
      </p:pic>
      <p:grpSp>
        <p:nvGrpSpPr>
          <p:cNvPr id="19" name="Group 18"/>
          <p:cNvGrpSpPr/>
          <p:nvPr/>
        </p:nvGrpSpPr>
        <p:grpSpPr>
          <a:xfrm>
            <a:off x="112776" y="3552957"/>
            <a:ext cx="11966448" cy="3195316"/>
            <a:chOff x="3365500" y="3581400"/>
            <a:chExt cx="5314950" cy="736600"/>
          </a:xfrm>
        </p:grpSpPr>
        <p:sp>
          <p:nvSpPr>
            <p:cNvPr id="21" name="Freeform 20"/>
            <p:cNvSpPr/>
            <p:nvPr/>
          </p:nvSpPr>
          <p:spPr>
            <a:xfrm flipV="1">
              <a:off x="3365500" y="3702050"/>
              <a:ext cx="1684444" cy="61595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flipV="1">
              <a:off x="8115300" y="3581400"/>
              <a:ext cx="565150" cy="73660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188" y="345467"/>
            <a:ext cx="637906" cy="637906"/>
          </a:xfrm>
          <a:prstGeom prst="rect">
            <a:avLst/>
          </a:prstGeom>
        </p:spPr>
      </p:pic>
      <p:grpSp>
        <p:nvGrpSpPr>
          <p:cNvPr id="28" name="Group 27"/>
          <p:cNvGrpSpPr/>
          <p:nvPr/>
        </p:nvGrpSpPr>
        <p:grpSpPr>
          <a:xfrm>
            <a:off x="10476155" y="362054"/>
            <a:ext cx="607033" cy="607033"/>
            <a:chOff x="9184931" y="752475"/>
            <a:chExt cx="1099702" cy="1099702"/>
          </a:xfrm>
        </p:grpSpPr>
        <p:sp>
          <p:nvSpPr>
            <p:cNvPr id="29" name="Oval 28"/>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7" name="TextBox 26"/>
          <p:cNvSpPr txBox="1"/>
          <p:nvPr/>
        </p:nvSpPr>
        <p:spPr>
          <a:xfrm>
            <a:off x="112776" y="2633462"/>
            <a:ext cx="11966448" cy="1446550"/>
          </a:xfrm>
          <a:prstGeom prst="rect">
            <a:avLst/>
          </a:prstGeom>
          <a:noFill/>
        </p:spPr>
        <p:txBody>
          <a:bodyPr wrap="square" rtlCol="0">
            <a:spAutoFit/>
          </a:bodyPr>
          <a:lstStyle/>
          <a:p>
            <a:pPr algn="ctr"/>
            <a:r>
              <a:rPr lang="en-GB" sz="4400" b="1" dirty="0">
                <a:solidFill>
                  <a:srgbClr val="151B67"/>
                </a:solidFill>
              </a:rPr>
              <a:t>Evolution of Singapore’s </a:t>
            </a:r>
            <a:br>
              <a:rPr lang="en-GB" sz="4400" b="1" dirty="0">
                <a:solidFill>
                  <a:srgbClr val="151B67"/>
                </a:solidFill>
              </a:rPr>
            </a:br>
            <a:r>
              <a:rPr lang="en-GB" sz="4400" b="1" dirty="0">
                <a:solidFill>
                  <a:srgbClr val="151B67"/>
                </a:solidFill>
              </a:rPr>
              <a:t>Anti-avoidance Tax Provision </a:t>
            </a:r>
            <a:endParaRPr lang="en-US" sz="4400" b="1" dirty="0">
              <a:solidFill>
                <a:srgbClr val="151B67"/>
              </a:solidFill>
              <a:latin typeface="Arial" panose="020B0604020202020204" pitchFamily="34" charset="0"/>
              <a:cs typeface="Arial" panose="020B0604020202020204" pitchFamily="34" charset="0"/>
            </a:endParaRPr>
          </a:p>
        </p:txBody>
      </p:sp>
      <p:sp>
        <p:nvSpPr>
          <p:cNvPr id="42" name="TextBox 41"/>
          <p:cNvSpPr txBox="1"/>
          <p:nvPr/>
        </p:nvSpPr>
        <p:spPr>
          <a:xfrm>
            <a:off x="4298949" y="6300359"/>
            <a:ext cx="35941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Ulaanbaatar, Mongolia, 2018</a:t>
            </a:r>
          </a:p>
        </p:txBody>
      </p:sp>
      <p:sp>
        <p:nvSpPr>
          <p:cNvPr id="16" name="Rectangle 15">
            <a:extLst>
              <a:ext uri="{FF2B5EF4-FFF2-40B4-BE49-F238E27FC236}">
                <a16:creationId xmlns:a16="http://schemas.microsoft.com/office/drawing/2014/main" id="{84DE706B-6D30-448F-A631-47C75EAFA460}"/>
              </a:ext>
            </a:extLst>
          </p:cNvPr>
          <p:cNvSpPr/>
          <p:nvPr/>
        </p:nvSpPr>
        <p:spPr>
          <a:xfrm>
            <a:off x="112776" y="4262255"/>
            <a:ext cx="11688318" cy="1323439"/>
          </a:xfrm>
          <a:prstGeom prst="rect">
            <a:avLst/>
          </a:prstGeom>
        </p:spPr>
        <p:txBody>
          <a:bodyPr wrap="square">
            <a:spAutoFit/>
          </a:bodyPr>
          <a:lstStyle/>
          <a:p>
            <a:pPr algn="ctr"/>
            <a:r>
              <a:rPr lang="en-SG" sz="2000" b="1" dirty="0"/>
              <a:t>Mrs Chung-Sim Siew Moon</a:t>
            </a:r>
          </a:p>
          <a:p>
            <a:pPr algn="ctr"/>
            <a:r>
              <a:rPr lang="en-SG" sz="2000" dirty="0"/>
              <a:t>Board Member, Singapore Institute of Accredited Tax Professionals </a:t>
            </a:r>
          </a:p>
          <a:p>
            <a:pPr algn="ctr"/>
            <a:r>
              <a:rPr lang="en-US" sz="2000" dirty="0"/>
              <a:t>Asia-Pacific Tax Policy and Controversy Leader &amp; Partner, Ernst &amp; Young Solutions LLP</a:t>
            </a:r>
          </a:p>
          <a:p>
            <a:pPr algn="ctr"/>
            <a:r>
              <a:rPr lang="en-US" sz="2000" dirty="0"/>
              <a:t>Singapore</a:t>
            </a:r>
            <a:r>
              <a:rPr lang="en-US" dirty="0"/>
              <a:t> </a:t>
            </a:r>
          </a:p>
        </p:txBody>
      </p:sp>
    </p:spTree>
    <p:extLst>
      <p:ext uri="{BB962C8B-B14F-4D97-AF65-F5344CB8AC3E}">
        <p14:creationId xmlns:p14="http://schemas.microsoft.com/office/powerpoint/2010/main" val="137814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9</a:t>
              </a:r>
              <a:endParaRPr lang="en-US" dirty="0">
                <a:solidFill>
                  <a:schemeClr val="bg1"/>
                </a:solidFill>
              </a:endParaRPr>
            </a:p>
          </p:txBody>
        </p:sp>
      </p:grpSp>
      <p:sp>
        <p:nvSpPr>
          <p:cNvPr id="18" name="TextBox 17">
            <a:extLst>
              <a:ext uri="{FF2B5EF4-FFF2-40B4-BE49-F238E27FC236}">
                <a16:creationId xmlns:a16="http://schemas.microsoft.com/office/drawing/2014/main" id="{EA0A1B38-07A1-4463-A8AB-987ECD17D283}"/>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pic>
        <p:nvPicPr>
          <p:cNvPr id="19" name="Picture 18">
            <a:extLst>
              <a:ext uri="{FF2B5EF4-FFF2-40B4-BE49-F238E27FC236}">
                <a16:creationId xmlns:a16="http://schemas.microsoft.com/office/drawing/2014/main" id="{DF2FA78B-CF50-4A43-BA62-A73D8584A546}"/>
              </a:ext>
            </a:extLst>
          </p:cNvPr>
          <p:cNvPicPr/>
          <p:nvPr/>
        </p:nvPicPr>
        <p:blipFill rotWithShape="1">
          <a:blip r:embed="rId7"/>
          <a:srcRect l="18750" t="31539" r="18430" b="17692"/>
          <a:stretch/>
        </p:blipFill>
        <p:spPr bwMode="auto">
          <a:xfrm>
            <a:off x="835993" y="1150274"/>
            <a:ext cx="10668454" cy="4913403"/>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65E6B548-AB46-4855-A1F8-495B5541D923}"/>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1" name="TextBox 20">
            <a:extLst>
              <a:ext uri="{FF2B5EF4-FFF2-40B4-BE49-F238E27FC236}">
                <a16:creationId xmlns:a16="http://schemas.microsoft.com/office/drawing/2014/main" id="{4B6055B7-E9BD-4019-8099-6768DA2A142D}"/>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179495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a:t>
              </a:r>
              <a:r>
                <a:rPr lang="mn-MN" b="1" dirty="0">
                  <a:solidFill>
                    <a:schemeClr val="bg1"/>
                  </a:solidFill>
                  <a:latin typeface="Arial" panose="020B0604020202020204" pitchFamily="34" charset="0"/>
                  <a:cs typeface="Arial" panose="020B0604020202020204" pitchFamily="34" charset="0"/>
                </a:rPr>
                <a:t>0</a:t>
              </a:r>
              <a:endParaRPr lang="en-US" dirty="0">
                <a:solidFill>
                  <a:schemeClr val="bg1"/>
                </a:solidFill>
              </a:endParaRPr>
            </a:p>
          </p:txBody>
        </p:sp>
      </p:grpSp>
      <p:sp>
        <p:nvSpPr>
          <p:cNvPr id="17" name="TextBox 16">
            <a:extLst>
              <a:ext uri="{FF2B5EF4-FFF2-40B4-BE49-F238E27FC236}">
                <a16:creationId xmlns:a16="http://schemas.microsoft.com/office/drawing/2014/main" id="{32ED199C-AF62-45A4-883A-46DBA77304C1}"/>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Rectangle 17">
            <a:extLst>
              <a:ext uri="{FF2B5EF4-FFF2-40B4-BE49-F238E27FC236}">
                <a16:creationId xmlns:a16="http://schemas.microsoft.com/office/drawing/2014/main" id="{EEFAC830-ABCE-4D0A-9735-84DB0572FDF4}"/>
              </a:ext>
            </a:extLst>
          </p:cNvPr>
          <p:cNvSpPr/>
          <p:nvPr/>
        </p:nvSpPr>
        <p:spPr>
          <a:xfrm>
            <a:off x="395536" y="1124744"/>
            <a:ext cx="2191626" cy="342466"/>
          </a:xfrm>
          <a:prstGeom prst="rect">
            <a:avLst/>
          </a:prstGeom>
        </p:spPr>
        <p:txBody>
          <a:bodyPr wrap="none">
            <a:spAutoFit/>
          </a:bodyPr>
          <a:lstStyle/>
          <a:p>
            <a:pPr>
              <a:lnSpc>
                <a:spcPct val="107000"/>
              </a:lnSpc>
              <a:spcAft>
                <a:spcPts val="800"/>
              </a:spcAft>
            </a:pPr>
            <a:r>
              <a:rPr lang="en-SG" sz="1600" b="1" dirty="0">
                <a:latin typeface="Arial" panose="020B0604020202020204" pitchFamily="34" charset="0"/>
                <a:ea typeface="SimSun" panose="02010600030101010101" pitchFamily="2" charset="-122"/>
                <a:cs typeface="Times New Roman" panose="02020603050405020304" pitchFamily="18" charset="0"/>
              </a:rPr>
              <a:t>Structure of B group</a:t>
            </a:r>
            <a:endParaRPr lang="en-SG" sz="14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DC8713F8-56E5-4949-AB78-54C31FA44F0E}"/>
              </a:ext>
            </a:extLst>
          </p:cNvPr>
          <p:cNvPicPr/>
          <p:nvPr/>
        </p:nvPicPr>
        <p:blipFill rotWithShape="1">
          <a:blip r:embed="rId7"/>
          <a:srcRect l="24190" t="22037" r="41667" b="36482"/>
          <a:stretch/>
        </p:blipFill>
        <p:spPr bwMode="auto">
          <a:xfrm>
            <a:off x="361527" y="1772815"/>
            <a:ext cx="4718282" cy="4111147"/>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F75A4AB3-1588-4883-A644-8E341C4A0874}"/>
              </a:ext>
            </a:extLst>
          </p:cNvPr>
          <p:cNvPicPr/>
          <p:nvPr/>
        </p:nvPicPr>
        <p:blipFill rotWithShape="1">
          <a:blip r:embed="rId8"/>
          <a:srcRect l="21991" t="36584" r="38425" b="32222"/>
          <a:stretch/>
        </p:blipFill>
        <p:spPr bwMode="auto">
          <a:xfrm>
            <a:off x="5226145" y="1772815"/>
            <a:ext cx="6687555" cy="3527489"/>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4402BE98-7DCE-400E-A9AA-88DE7F425437}"/>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2" name="TextBox 21">
            <a:extLst>
              <a:ext uri="{FF2B5EF4-FFF2-40B4-BE49-F238E27FC236}">
                <a16:creationId xmlns:a16="http://schemas.microsoft.com/office/drawing/2014/main" id="{8458325F-C946-4B86-8D9D-C35F1EEF5B33}"/>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
        <p:nvSpPr>
          <p:cNvPr id="31" name="TextBox 30">
            <a:extLst>
              <a:ext uri="{FF2B5EF4-FFF2-40B4-BE49-F238E27FC236}">
                <a16:creationId xmlns:a16="http://schemas.microsoft.com/office/drawing/2014/main" id="{35BE5264-C366-4677-9F7E-CA1688FA3608}"/>
              </a:ext>
            </a:extLst>
          </p:cNvPr>
          <p:cNvSpPr txBox="1"/>
          <p:nvPr/>
        </p:nvSpPr>
        <p:spPr>
          <a:xfrm>
            <a:off x="8170858" y="6152635"/>
            <a:ext cx="3769936" cy="253916"/>
          </a:xfrm>
          <a:prstGeom prst="rect">
            <a:avLst/>
          </a:prstGeom>
          <a:noFill/>
        </p:spPr>
        <p:txBody>
          <a:bodyPr wrap="square" rtlCol="0">
            <a:spAutoFit/>
          </a:bodyPr>
          <a:lstStyle/>
          <a:p>
            <a:r>
              <a:rPr lang="en-US" sz="1050" dirty="0"/>
              <a:t>Source : CIT v AQQ and another appeal </a:t>
            </a:r>
            <a:r>
              <a:rPr lang="en-SG" sz="1050" dirty="0"/>
              <a:t>[2014] SGCA 15</a:t>
            </a:r>
            <a:endParaRPr lang="en-SG" sz="1400" dirty="0"/>
          </a:p>
        </p:txBody>
      </p:sp>
    </p:spTree>
    <p:extLst>
      <p:ext uri="{BB962C8B-B14F-4D97-AF65-F5344CB8AC3E}">
        <p14:creationId xmlns:p14="http://schemas.microsoft.com/office/powerpoint/2010/main" val="116311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28387"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11</a:t>
              </a:r>
              <a:endParaRPr lang="en-US" dirty="0">
                <a:solidFill>
                  <a:schemeClr val="bg1"/>
                </a:solidFill>
              </a:endParaRPr>
            </a:p>
          </p:txBody>
        </p:sp>
      </p:grpSp>
      <p:sp>
        <p:nvSpPr>
          <p:cNvPr id="17" name="TextBox 16">
            <a:extLst>
              <a:ext uri="{FF2B5EF4-FFF2-40B4-BE49-F238E27FC236}">
                <a16:creationId xmlns:a16="http://schemas.microsoft.com/office/drawing/2014/main" id="{9B1C6A2B-81B1-465A-B7F9-EB95ED643D4A}"/>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00" name="TextBox 99">
            <a:extLst>
              <a:ext uri="{FF2B5EF4-FFF2-40B4-BE49-F238E27FC236}">
                <a16:creationId xmlns:a16="http://schemas.microsoft.com/office/drawing/2014/main" id="{BEC8557A-6813-4F1F-AB32-F6D1BEA196E8}"/>
              </a:ext>
            </a:extLst>
          </p:cNvPr>
          <p:cNvSpPr txBox="1"/>
          <p:nvPr/>
        </p:nvSpPr>
        <p:spPr>
          <a:xfrm>
            <a:off x="8351195" y="6243474"/>
            <a:ext cx="3816424" cy="246221"/>
          </a:xfrm>
          <a:prstGeom prst="rect">
            <a:avLst/>
          </a:prstGeom>
          <a:noFill/>
        </p:spPr>
        <p:txBody>
          <a:bodyPr wrap="square" rtlCol="0">
            <a:spAutoFit/>
          </a:bodyPr>
          <a:lstStyle/>
          <a:p>
            <a:r>
              <a:rPr lang="en-US" sz="1000" dirty="0"/>
              <a:t>Source : CIT v AQQ and another appeal </a:t>
            </a:r>
            <a:r>
              <a:rPr lang="en-SG" sz="1000" dirty="0"/>
              <a:t>[2014] SGCA 15</a:t>
            </a:r>
            <a:endParaRPr lang="en-SG" sz="2000" dirty="0"/>
          </a:p>
        </p:txBody>
      </p:sp>
      <p:sp>
        <p:nvSpPr>
          <p:cNvPr id="101" name="TextBox 100">
            <a:extLst>
              <a:ext uri="{FF2B5EF4-FFF2-40B4-BE49-F238E27FC236}">
                <a16:creationId xmlns:a16="http://schemas.microsoft.com/office/drawing/2014/main" id="{8B7E6BFD-9256-4797-ADB0-B8E9DCA75E0D}"/>
              </a:ext>
            </a:extLst>
          </p:cNvPr>
          <p:cNvSpPr txBox="1"/>
          <p:nvPr/>
        </p:nvSpPr>
        <p:spPr>
          <a:xfrm>
            <a:off x="1747152" y="1059271"/>
            <a:ext cx="1944216" cy="338554"/>
          </a:xfrm>
          <a:prstGeom prst="rect">
            <a:avLst/>
          </a:prstGeom>
          <a:noFill/>
        </p:spPr>
        <p:txBody>
          <a:bodyPr wrap="square" rtlCol="0">
            <a:spAutoFit/>
          </a:bodyPr>
          <a:lstStyle/>
          <a:p>
            <a:r>
              <a:rPr lang="en-US" sz="1600" b="1" dirty="0"/>
              <a:t>The flow of funds </a:t>
            </a:r>
            <a:endParaRPr lang="en-SG" sz="4000" b="1" dirty="0"/>
          </a:p>
        </p:txBody>
      </p:sp>
      <p:sp>
        <p:nvSpPr>
          <p:cNvPr id="102" name="Rectangle 101">
            <a:extLst>
              <a:ext uri="{FF2B5EF4-FFF2-40B4-BE49-F238E27FC236}">
                <a16:creationId xmlns:a16="http://schemas.microsoft.com/office/drawing/2014/main" id="{58A60AC7-A3F3-4B62-AD21-02E4035270F4}"/>
              </a:ext>
            </a:extLst>
          </p:cNvPr>
          <p:cNvSpPr/>
          <p:nvPr/>
        </p:nvSpPr>
        <p:spPr>
          <a:xfrm>
            <a:off x="2064246" y="5460062"/>
            <a:ext cx="1152128"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E</a:t>
            </a:r>
          </a:p>
        </p:txBody>
      </p:sp>
      <p:sp>
        <p:nvSpPr>
          <p:cNvPr id="103" name="Rectangle 102">
            <a:extLst>
              <a:ext uri="{FF2B5EF4-FFF2-40B4-BE49-F238E27FC236}">
                <a16:creationId xmlns:a16="http://schemas.microsoft.com/office/drawing/2014/main" id="{46E4A0FC-9A6D-4AF1-A789-867D168048C3}"/>
              </a:ext>
            </a:extLst>
          </p:cNvPr>
          <p:cNvSpPr/>
          <p:nvPr/>
        </p:nvSpPr>
        <p:spPr>
          <a:xfrm>
            <a:off x="3560708" y="2867887"/>
            <a:ext cx="1152128"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D</a:t>
            </a:r>
          </a:p>
        </p:txBody>
      </p:sp>
      <p:sp>
        <p:nvSpPr>
          <p:cNvPr id="104" name="Rectangle 103">
            <a:extLst>
              <a:ext uri="{FF2B5EF4-FFF2-40B4-BE49-F238E27FC236}">
                <a16:creationId xmlns:a16="http://schemas.microsoft.com/office/drawing/2014/main" id="{76A21BBA-1677-4A06-B0E8-CF64F5C40F71}"/>
              </a:ext>
            </a:extLst>
          </p:cNvPr>
          <p:cNvSpPr/>
          <p:nvPr/>
        </p:nvSpPr>
        <p:spPr>
          <a:xfrm>
            <a:off x="3560708" y="4727640"/>
            <a:ext cx="1152128"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C</a:t>
            </a:r>
          </a:p>
        </p:txBody>
      </p:sp>
      <p:sp>
        <p:nvSpPr>
          <p:cNvPr id="105" name="Rectangle 104">
            <a:extLst>
              <a:ext uri="{FF2B5EF4-FFF2-40B4-BE49-F238E27FC236}">
                <a16:creationId xmlns:a16="http://schemas.microsoft.com/office/drawing/2014/main" id="{AF2A14D0-5085-44D4-88DE-D2C7F46A9622}"/>
              </a:ext>
            </a:extLst>
          </p:cNvPr>
          <p:cNvSpPr/>
          <p:nvPr/>
        </p:nvSpPr>
        <p:spPr>
          <a:xfrm>
            <a:off x="3560708" y="3717032"/>
            <a:ext cx="1152128"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B Group</a:t>
            </a:r>
          </a:p>
        </p:txBody>
      </p:sp>
      <p:sp>
        <p:nvSpPr>
          <p:cNvPr id="106" name="Rectangle 105">
            <a:extLst>
              <a:ext uri="{FF2B5EF4-FFF2-40B4-BE49-F238E27FC236}">
                <a16:creationId xmlns:a16="http://schemas.microsoft.com/office/drawing/2014/main" id="{B2E03577-7BD5-4BF9-A382-0E436BDC1ABA}"/>
              </a:ext>
            </a:extLst>
          </p:cNvPr>
          <p:cNvSpPr/>
          <p:nvPr/>
        </p:nvSpPr>
        <p:spPr>
          <a:xfrm>
            <a:off x="8457252" y="1542746"/>
            <a:ext cx="1475656" cy="674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N Bank Singapore</a:t>
            </a:r>
          </a:p>
        </p:txBody>
      </p:sp>
      <p:sp>
        <p:nvSpPr>
          <p:cNvPr id="107" name="Rectangle 106">
            <a:extLst>
              <a:ext uri="{FF2B5EF4-FFF2-40B4-BE49-F238E27FC236}">
                <a16:creationId xmlns:a16="http://schemas.microsoft.com/office/drawing/2014/main" id="{42FFA6A4-A265-42D8-870C-CB27CDC511C3}"/>
              </a:ext>
            </a:extLst>
          </p:cNvPr>
          <p:cNvSpPr/>
          <p:nvPr/>
        </p:nvSpPr>
        <p:spPr>
          <a:xfrm>
            <a:off x="8457252" y="4004414"/>
            <a:ext cx="1475656" cy="674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solidFill>
                  <a:schemeClr val="tx1"/>
                </a:solidFill>
              </a:rPr>
              <a:t>N Bank Mauritius</a:t>
            </a:r>
          </a:p>
        </p:txBody>
      </p:sp>
      <p:sp>
        <p:nvSpPr>
          <p:cNvPr id="108" name="Rectangle 107">
            <a:extLst>
              <a:ext uri="{FF2B5EF4-FFF2-40B4-BE49-F238E27FC236}">
                <a16:creationId xmlns:a16="http://schemas.microsoft.com/office/drawing/2014/main" id="{0EA2FB36-58EC-407E-8E1F-88C922193BB0}"/>
              </a:ext>
            </a:extLst>
          </p:cNvPr>
          <p:cNvSpPr/>
          <p:nvPr/>
        </p:nvSpPr>
        <p:spPr>
          <a:xfrm>
            <a:off x="2234276" y="1542746"/>
            <a:ext cx="1475656" cy="5927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a:solidFill>
                  <a:schemeClr val="tx1"/>
                </a:solidFill>
              </a:rPr>
              <a:t>AQQ</a:t>
            </a:r>
          </a:p>
        </p:txBody>
      </p:sp>
      <p:sp>
        <p:nvSpPr>
          <p:cNvPr id="109" name="Rectangle 108">
            <a:extLst>
              <a:ext uri="{FF2B5EF4-FFF2-40B4-BE49-F238E27FC236}">
                <a16:creationId xmlns:a16="http://schemas.microsoft.com/office/drawing/2014/main" id="{4106FB33-90D3-4075-9D1A-DC32D78BB079}"/>
              </a:ext>
            </a:extLst>
          </p:cNvPr>
          <p:cNvSpPr/>
          <p:nvPr/>
        </p:nvSpPr>
        <p:spPr>
          <a:xfrm>
            <a:off x="4424804" y="1203464"/>
            <a:ext cx="3744416" cy="41099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Issuance of $225m Fixed Rate Notes at an interest rate of 8.85% per annum</a:t>
            </a:r>
          </a:p>
        </p:txBody>
      </p:sp>
      <p:sp>
        <p:nvSpPr>
          <p:cNvPr id="110" name="Rectangle 109">
            <a:extLst>
              <a:ext uri="{FF2B5EF4-FFF2-40B4-BE49-F238E27FC236}">
                <a16:creationId xmlns:a16="http://schemas.microsoft.com/office/drawing/2014/main" id="{A1112FF4-6418-43DF-9DD9-6E4D625E438C}"/>
              </a:ext>
            </a:extLst>
          </p:cNvPr>
          <p:cNvSpPr/>
          <p:nvPr/>
        </p:nvSpPr>
        <p:spPr>
          <a:xfrm>
            <a:off x="3997964" y="1899376"/>
            <a:ext cx="3744416" cy="41099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Transfer of $225m</a:t>
            </a:r>
          </a:p>
        </p:txBody>
      </p:sp>
      <p:sp>
        <p:nvSpPr>
          <p:cNvPr id="111" name="Rectangle 110">
            <a:extLst>
              <a:ext uri="{FF2B5EF4-FFF2-40B4-BE49-F238E27FC236}">
                <a16:creationId xmlns:a16="http://schemas.microsoft.com/office/drawing/2014/main" id="{AACBC5B5-012C-4FB4-82B3-E61968F29DB8}"/>
              </a:ext>
            </a:extLst>
          </p:cNvPr>
          <p:cNvSpPr/>
          <p:nvPr/>
        </p:nvSpPr>
        <p:spPr>
          <a:xfrm>
            <a:off x="2874268" y="2372500"/>
            <a:ext cx="1671328" cy="42287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Transfer of $75m</a:t>
            </a:r>
          </a:p>
        </p:txBody>
      </p:sp>
      <p:sp>
        <p:nvSpPr>
          <p:cNvPr id="112" name="Rectangle 111">
            <a:extLst>
              <a:ext uri="{FF2B5EF4-FFF2-40B4-BE49-F238E27FC236}">
                <a16:creationId xmlns:a16="http://schemas.microsoft.com/office/drawing/2014/main" id="{129AC130-80EE-4680-8372-67DA43A3475B}"/>
              </a:ext>
            </a:extLst>
          </p:cNvPr>
          <p:cNvSpPr/>
          <p:nvPr/>
        </p:nvSpPr>
        <p:spPr>
          <a:xfrm>
            <a:off x="1544584" y="3434418"/>
            <a:ext cx="1025760" cy="64577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Transfer of $150m</a:t>
            </a:r>
          </a:p>
        </p:txBody>
      </p:sp>
      <p:sp>
        <p:nvSpPr>
          <p:cNvPr id="113" name="Rectangle 112">
            <a:extLst>
              <a:ext uri="{FF2B5EF4-FFF2-40B4-BE49-F238E27FC236}">
                <a16:creationId xmlns:a16="http://schemas.microsoft.com/office/drawing/2014/main" id="{0FBA5A40-894A-43BC-9606-C7F383C1246B}"/>
              </a:ext>
            </a:extLst>
          </p:cNvPr>
          <p:cNvSpPr/>
          <p:nvPr/>
        </p:nvSpPr>
        <p:spPr>
          <a:xfrm>
            <a:off x="2805239" y="4225044"/>
            <a:ext cx="1173226" cy="4542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$75m loan</a:t>
            </a:r>
          </a:p>
        </p:txBody>
      </p:sp>
      <p:cxnSp>
        <p:nvCxnSpPr>
          <p:cNvPr id="114" name="Straight Arrow Connector 113">
            <a:extLst>
              <a:ext uri="{FF2B5EF4-FFF2-40B4-BE49-F238E27FC236}">
                <a16:creationId xmlns:a16="http://schemas.microsoft.com/office/drawing/2014/main" id="{67CFD54C-4F37-415F-94CA-A5511D4F6E41}"/>
              </a:ext>
            </a:extLst>
          </p:cNvPr>
          <p:cNvCxnSpPr>
            <a:stCxn id="105" idx="2"/>
            <a:endCxn id="104" idx="0"/>
          </p:cNvCxnSpPr>
          <p:nvPr/>
        </p:nvCxnSpPr>
        <p:spPr>
          <a:xfrm>
            <a:off x="4136772" y="4149080"/>
            <a:ext cx="0" cy="5785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5" name="Rectangle 114">
            <a:extLst>
              <a:ext uri="{FF2B5EF4-FFF2-40B4-BE49-F238E27FC236}">
                <a16:creationId xmlns:a16="http://schemas.microsoft.com/office/drawing/2014/main" id="{25DC9FFB-9B15-4EDD-AD99-485E5E3A49EC}"/>
              </a:ext>
            </a:extLst>
          </p:cNvPr>
          <p:cNvSpPr/>
          <p:nvPr/>
        </p:nvSpPr>
        <p:spPr>
          <a:xfrm>
            <a:off x="4014778" y="4301154"/>
            <a:ext cx="1431758" cy="29084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$75m loan</a:t>
            </a:r>
          </a:p>
        </p:txBody>
      </p:sp>
      <p:cxnSp>
        <p:nvCxnSpPr>
          <p:cNvPr id="116" name="Straight Arrow Connector 115">
            <a:extLst>
              <a:ext uri="{FF2B5EF4-FFF2-40B4-BE49-F238E27FC236}">
                <a16:creationId xmlns:a16="http://schemas.microsoft.com/office/drawing/2014/main" id="{FCE71748-AE57-46A3-B431-BA00DAEEA2D0}"/>
              </a:ext>
            </a:extLst>
          </p:cNvPr>
          <p:cNvCxnSpPr/>
          <p:nvPr/>
        </p:nvCxnSpPr>
        <p:spPr>
          <a:xfrm>
            <a:off x="9234083" y="2231617"/>
            <a:ext cx="0" cy="17868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18261677-5F13-40EF-8EB5-C79A7B55C782}"/>
              </a:ext>
            </a:extLst>
          </p:cNvPr>
          <p:cNvSpPr/>
          <p:nvPr/>
        </p:nvSpPr>
        <p:spPr>
          <a:xfrm>
            <a:off x="4572749" y="2728001"/>
            <a:ext cx="4239598" cy="28018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$20m as investment deposit (on behalf of C)</a:t>
            </a:r>
          </a:p>
        </p:txBody>
      </p:sp>
      <p:sp>
        <p:nvSpPr>
          <p:cNvPr id="118" name="Rectangle 117">
            <a:extLst>
              <a:ext uri="{FF2B5EF4-FFF2-40B4-BE49-F238E27FC236}">
                <a16:creationId xmlns:a16="http://schemas.microsoft.com/office/drawing/2014/main" id="{BB2F8F02-195E-4B4D-8DF3-106FBBA4D443}"/>
              </a:ext>
            </a:extLst>
          </p:cNvPr>
          <p:cNvSpPr/>
          <p:nvPr/>
        </p:nvSpPr>
        <p:spPr>
          <a:xfrm>
            <a:off x="5099544" y="3284634"/>
            <a:ext cx="2918480" cy="7684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Transfer of $55m as payment for the Fixed Rate Notes sold to C (on behalf of C)</a:t>
            </a:r>
          </a:p>
        </p:txBody>
      </p:sp>
      <p:sp>
        <p:nvSpPr>
          <p:cNvPr id="119" name="Rectangle 118">
            <a:extLst>
              <a:ext uri="{FF2B5EF4-FFF2-40B4-BE49-F238E27FC236}">
                <a16:creationId xmlns:a16="http://schemas.microsoft.com/office/drawing/2014/main" id="{A788F5DC-A345-42CA-8417-107CA9201825}"/>
              </a:ext>
            </a:extLst>
          </p:cNvPr>
          <p:cNvSpPr/>
          <p:nvPr/>
        </p:nvSpPr>
        <p:spPr>
          <a:xfrm>
            <a:off x="9234083" y="2353016"/>
            <a:ext cx="1056106" cy="14751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600" dirty="0">
                <a:solidFill>
                  <a:schemeClr val="tx1"/>
                </a:solidFill>
              </a:rPr>
              <a:t>Sale and purchase of $205m Fixed Rate Notes</a:t>
            </a:r>
          </a:p>
        </p:txBody>
      </p:sp>
      <p:sp>
        <p:nvSpPr>
          <p:cNvPr id="120" name="Rectangle 119">
            <a:extLst>
              <a:ext uri="{FF2B5EF4-FFF2-40B4-BE49-F238E27FC236}">
                <a16:creationId xmlns:a16="http://schemas.microsoft.com/office/drawing/2014/main" id="{B0EFE396-5A5D-41EE-AE1C-0EEF2636AAFD}"/>
              </a:ext>
            </a:extLst>
          </p:cNvPr>
          <p:cNvSpPr/>
          <p:nvPr/>
        </p:nvSpPr>
        <p:spPr>
          <a:xfrm>
            <a:off x="4765834" y="4714239"/>
            <a:ext cx="4281773" cy="2791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Sale and purchase of $205m Fixed Rate Notes</a:t>
            </a:r>
          </a:p>
        </p:txBody>
      </p:sp>
      <p:sp>
        <p:nvSpPr>
          <p:cNvPr id="121" name="Rectangle 120">
            <a:extLst>
              <a:ext uri="{FF2B5EF4-FFF2-40B4-BE49-F238E27FC236}">
                <a16:creationId xmlns:a16="http://schemas.microsoft.com/office/drawing/2014/main" id="{A6555936-D296-4CD9-B8F9-18209907B476}"/>
              </a:ext>
            </a:extLst>
          </p:cNvPr>
          <p:cNvSpPr/>
          <p:nvPr/>
        </p:nvSpPr>
        <p:spPr>
          <a:xfrm>
            <a:off x="3637318" y="5849778"/>
            <a:ext cx="5040560" cy="3352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600" dirty="0">
                <a:solidFill>
                  <a:schemeClr val="tx1"/>
                </a:solidFill>
              </a:rPr>
              <a:t>Transfer of $150m (on behalf of C) as payment for the Fixed Rate Notes sold to C</a:t>
            </a:r>
          </a:p>
        </p:txBody>
      </p:sp>
      <p:cxnSp>
        <p:nvCxnSpPr>
          <p:cNvPr id="122" name="Elbow Connector 47">
            <a:extLst>
              <a:ext uri="{FF2B5EF4-FFF2-40B4-BE49-F238E27FC236}">
                <a16:creationId xmlns:a16="http://schemas.microsoft.com/office/drawing/2014/main" id="{2B202AB3-DB32-4DA1-94E9-B6F4EED9D667}"/>
              </a:ext>
            </a:extLst>
          </p:cNvPr>
          <p:cNvCxnSpPr>
            <a:stCxn id="102" idx="3"/>
          </p:cNvCxnSpPr>
          <p:nvPr/>
        </p:nvCxnSpPr>
        <p:spPr>
          <a:xfrm flipV="1">
            <a:off x="3216374" y="4684332"/>
            <a:ext cx="5903245" cy="991754"/>
          </a:xfrm>
          <a:prstGeom prst="bentConnector3">
            <a:avLst>
              <a:gd name="adj1" fmla="val 100138"/>
            </a:avLst>
          </a:prstGeom>
          <a:ln w="28575">
            <a:tailEnd type="triangle"/>
          </a:ln>
        </p:spPr>
        <p:style>
          <a:lnRef idx="1">
            <a:schemeClr val="dk1"/>
          </a:lnRef>
          <a:fillRef idx="0">
            <a:schemeClr val="dk1"/>
          </a:fillRef>
          <a:effectRef idx="0">
            <a:schemeClr val="dk1"/>
          </a:effectRef>
          <a:fontRef idx="minor">
            <a:schemeClr val="tx1"/>
          </a:fontRef>
        </p:style>
      </p:cxnSp>
      <p:cxnSp>
        <p:nvCxnSpPr>
          <p:cNvPr id="123" name="Elbow Connector 53">
            <a:extLst>
              <a:ext uri="{FF2B5EF4-FFF2-40B4-BE49-F238E27FC236}">
                <a16:creationId xmlns:a16="http://schemas.microsoft.com/office/drawing/2014/main" id="{5C60F2C0-9AC8-4A31-979B-5C9CCC717CD3}"/>
              </a:ext>
            </a:extLst>
          </p:cNvPr>
          <p:cNvCxnSpPr>
            <a:stCxn id="103" idx="3"/>
          </p:cNvCxnSpPr>
          <p:nvPr/>
        </p:nvCxnSpPr>
        <p:spPr>
          <a:xfrm flipV="1">
            <a:off x="4712836" y="2210816"/>
            <a:ext cx="4103163" cy="873095"/>
          </a:xfrm>
          <a:prstGeom prst="bentConnector3">
            <a:avLst>
              <a:gd name="adj1" fmla="val 100142"/>
            </a:avLst>
          </a:prstGeom>
          <a:ln w="28575">
            <a:tailEnd type="triangle"/>
          </a:ln>
        </p:spPr>
        <p:style>
          <a:lnRef idx="1">
            <a:schemeClr val="dk1"/>
          </a:lnRef>
          <a:fillRef idx="0">
            <a:schemeClr val="dk1"/>
          </a:fillRef>
          <a:effectRef idx="0">
            <a:schemeClr val="dk1"/>
          </a:effectRef>
          <a:fontRef idx="minor">
            <a:schemeClr val="tx1"/>
          </a:fontRef>
        </p:style>
      </p:cxnSp>
      <p:cxnSp>
        <p:nvCxnSpPr>
          <p:cNvPr id="124" name="Elbow Connector 56">
            <a:extLst>
              <a:ext uri="{FF2B5EF4-FFF2-40B4-BE49-F238E27FC236}">
                <a16:creationId xmlns:a16="http://schemas.microsoft.com/office/drawing/2014/main" id="{AC4CB4CD-9453-4C00-B12C-33DF6EF6FBF6}"/>
              </a:ext>
            </a:extLst>
          </p:cNvPr>
          <p:cNvCxnSpPr/>
          <p:nvPr/>
        </p:nvCxnSpPr>
        <p:spPr>
          <a:xfrm rot="10800000" flipV="1">
            <a:off x="4703034" y="4679280"/>
            <a:ext cx="4186266" cy="396526"/>
          </a:xfrm>
          <a:prstGeom prst="bentConnector3">
            <a:avLst>
              <a:gd name="adj1" fmla="val 10"/>
            </a:avLst>
          </a:prstGeom>
          <a:ln w="28575">
            <a:tailEnd type="triangle"/>
          </a:ln>
        </p:spPr>
        <p:style>
          <a:lnRef idx="1">
            <a:schemeClr val="dk1"/>
          </a:lnRef>
          <a:fillRef idx="0">
            <a:schemeClr val="dk1"/>
          </a:fillRef>
          <a:effectRef idx="0">
            <a:schemeClr val="dk1"/>
          </a:effectRef>
          <a:fontRef idx="minor">
            <a:schemeClr val="tx1"/>
          </a:fontRef>
        </p:style>
      </p:cxnSp>
      <p:cxnSp>
        <p:nvCxnSpPr>
          <p:cNvPr id="125" name="Elbow Connector 61">
            <a:extLst>
              <a:ext uri="{FF2B5EF4-FFF2-40B4-BE49-F238E27FC236}">
                <a16:creationId xmlns:a16="http://schemas.microsoft.com/office/drawing/2014/main" id="{356B55E6-21B4-4D40-A023-C802EF61A0BD}"/>
              </a:ext>
            </a:extLst>
          </p:cNvPr>
          <p:cNvCxnSpPr/>
          <p:nvPr/>
        </p:nvCxnSpPr>
        <p:spPr>
          <a:xfrm>
            <a:off x="4712836" y="3229905"/>
            <a:ext cx="4334771" cy="766703"/>
          </a:xfrm>
          <a:prstGeom prst="bentConnector3">
            <a:avLst>
              <a:gd name="adj1" fmla="val 100024"/>
            </a:avLst>
          </a:prstGeom>
          <a:ln w="28575">
            <a:tailEnd type="triangle"/>
          </a:ln>
        </p:spPr>
        <p:style>
          <a:lnRef idx="1">
            <a:schemeClr val="dk1"/>
          </a:lnRef>
          <a:fillRef idx="0">
            <a:schemeClr val="dk1"/>
          </a:fillRef>
          <a:effectRef idx="0">
            <a:schemeClr val="dk1"/>
          </a:effectRef>
          <a:fontRef idx="minor">
            <a:schemeClr val="tx1"/>
          </a:fontRef>
        </p:style>
      </p:cxnSp>
      <p:cxnSp>
        <p:nvCxnSpPr>
          <p:cNvPr id="126" name="Elbow Connector 82">
            <a:extLst>
              <a:ext uri="{FF2B5EF4-FFF2-40B4-BE49-F238E27FC236}">
                <a16:creationId xmlns:a16="http://schemas.microsoft.com/office/drawing/2014/main" id="{BECF3881-44B1-4AC9-9DA4-3BAB6EF4D3BE}"/>
              </a:ext>
            </a:extLst>
          </p:cNvPr>
          <p:cNvCxnSpPr/>
          <p:nvPr/>
        </p:nvCxnSpPr>
        <p:spPr>
          <a:xfrm rot="16200000" flipH="1">
            <a:off x="2797404" y="2223608"/>
            <a:ext cx="851461" cy="675148"/>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BA0C2CC3-BB3C-45DE-B46D-069525C87CF1}"/>
              </a:ext>
            </a:extLst>
          </p:cNvPr>
          <p:cNvCxnSpPr/>
          <p:nvPr/>
        </p:nvCxnSpPr>
        <p:spPr>
          <a:xfrm>
            <a:off x="2570344" y="2135450"/>
            <a:ext cx="0" cy="33246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01950DB7-166C-4ABA-AD89-A49D8A551C5A}"/>
              </a:ext>
            </a:extLst>
          </p:cNvPr>
          <p:cNvCxnSpPr/>
          <p:nvPr/>
        </p:nvCxnSpPr>
        <p:spPr>
          <a:xfrm>
            <a:off x="3709932" y="1700808"/>
            <a:ext cx="474732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6FF3C715-1890-43DB-9004-419D66470686}"/>
              </a:ext>
            </a:extLst>
          </p:cNvPr>
          <p:cNvCxnSpPr>
            <a:stCxn id="106" idx="1"/>
          </p:cNvCxnSpPr>
          <p:nvPr/>
        </p:nvCxnSpPr>
        <p:spPr>
          <a:xfrm flipH="1">
            <a:off x="3691368" y="1880179"/>
            <a:ext cx="476588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0" name="Elbow Connector 136">
            <a:extLst>
              <a:ext uri="{FF2B5EF4-FFF2-40B4-BE49-F238E27FC236}">
                <a16:creationId xmlns:a16="http://schemas.microsoft.com/office/drawing/2014/main" id="{6BEF9D3D-3F68-4C8C-AF15-28947E9CEF3F}"/>
              </a:ext>
            </a:extLst>
          </p:cNvPr>
          <p:cNvCxnSpPr>
            <a:endCxn id="104" idx="1"/>
          </p:cNvCxnSpPr>
          <p:nvPr/>
        </p:nvCxnSpPr>
        <p:spPr>
          <a:xfrm rot="16200000" flipH="1">
            <a:off x="2304161" y="3687116"/>
            <a:ext cx="1850489" cy="662606"/>
          </a:xfrm>
          <a:prstGeom prst="bentConnector2">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A5C5AB40-3116-4431-AB07-11CE4CF7C61E}"/>
              </a:ext>
            </a:extLst>
          </p:cNvPr>
          <p:cNvCxnSpPr/>
          <p:nvPr/>
        </p:nvCxnSpPr>
        <p:spPr>
          <a:xfrm flipH="1" flipV="1">
            <a:off x="2898101" y="3090592"/>
            <a:ext cx="662606" cy="1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32" name="TextBox 131">
            <a:extLst>
              <a:ext uri="{FF2B5EF4-FFF2-40B4-BE49-F238E27FC236}">
                <a16:creationId xmlns:a16="http://schemas.microsoft.com/office/drawing/2014/main" id="{B13B54C1-DD2A-4BD5-AD95-06BE3365B9C4}"/>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33" name="TextBox 132">
            <a:extLst>
              <a:ext uri="{FF2B5EF4-FFF2-40B4-BE49-F238E27FC236}">
                <a16:creationId xmlns:a16="http://schemas.microsoft.com/office/drawing/2014/main" id="{62EB136D-A0A3-4ACB-9B0B-4AB6F0CEC848}"/>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5719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additive="base">
                                        <p:cTn id="19" dur="500" fill="hold"/>
                                        <p:tgtEl>
                                          <p:spTgt spid="128"/>
                                        </p:tgtEl>
                                        <p:attrNameLst>
                                          <p:attrName>ppt_x</p:attrName>
                                        </p:attrNameLst>
                                      </p:cBhvr>
                                      <p:tavLst>
                                        <p:tav tm="0">
                                          <p:val>
                                            <p:strVal val="#ppt_x"/>
                                          </p:val>
                                        </p:tav>
                                        <p:tav tm="100000">
                                          <p:val>
                                            <p:strVal val="#ppt_x"/>
                                          </p:val>
                                        </p:tav>
                                      </p:tavLst>
                                    </p:anim>
                                    <p:anim calcmode="lin" valueType="num">
                                      <p:cBhvr additive="base">
                                        <p:cTn id="2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ppt_x"/>
                                          </p:val>
                                        </p:tav>
                                        <p:tav tm="100000">
                                          <p:val>
                                            <p:strVal val="#ppt_x"/>
                                          </p:val>
                                        </p:tav>
                                      </p:tavLst>
                                    </p:anim>
                                    <p:anim calcmode="lin" valueType="num">
                                      <p:cBhvr additive="base">
                                        <p:cTn id="26"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500" fill="hold"/>
                                        <p:tgtEl>
                                          <p:spTgt spid="129"/>
                                        </p:tgtEl>
                                        <p:attrNameLst>
                                          <p:attrName>ppt_x</p:attrName>
                                        </p:attrNameLst>
                                      </p:cBhvr>
                                      <p:tavLst>
                                        <p:tav tm="0">
                                          <p:val>
                                            <p:strVal val="#ppt_x"/>
                                          </p:val>
                                        </p:tav>
                                        <p:tav tm="100000">
                                          <p:val>
                                            <p:strVal val="#ppt_x"/>
                                          </p:val>
                                        </p:tav>
                                      </p:tavLst>
                                    </p:anim>
                                    <p:anim calcmode="lin" valueType="num">
                                      <p:cBhvr additive="base">
                                        <p:cTn id="32"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500" fill="hold"/>
                                        <p:tgtEl>
                                          <p:spTgt spid="110"/>
                                        </p:tgtEl>
                                        <p:attrNameLst>
                                          <p:attrName>ppt_x</p:attrName>
                                        </p:attrNameLst>
                                      </p:cBhvr>
                                      <p:tavLst>
                                        <p:tav tm="0">
                                          <p:val>
                                            <p:strVal val="#ppt_x"/>
                                          </p:val>
                                        </p:tav>
                                        <p:tav tm="100000">
                                          <p:val>
                                            <p:strVal val="#ppt_x"/>
                                          </p:val>
                                        </p:tav>
                                      </p:tavLst>
                                    </p:anim>
                                    <p:anim calcmode="lin" valueType="num">
                                      <p:cBhvr additive="base">
                                        <p:cTn id="3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500" fill="hold"/>
                                        <p:tgtEl>
                                          <p:spTgt spid="107"/>
                                        </p:tgtEl>
                                        <p:attrNameLst>
                                          <p:attrName>ppt_x</p:attrName>
                                        </p:attrNameLst>
                                      </p:cBhvr>
                                      <p:tavLst>
                                        <p:tav tm="0">
                                          <p:val>
                                            <p:strVal val="#ppt_x"/>
                                          </p:val>
                                        </p:tav>
                                        <p:tav tm="100000">
                                          <p:val>
                                            <p:strVal val="#ppt_x"/>
                                          </p:val>
                                        </p:tav>
                                      </p:tavLst>
                                    </p:anim>
                                    <p:anim calcmode="lin" valueType="num">
                                      <p:cBhvr additive="base">
                                        <p:cTn id="4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ppt_x"/>
                                          </p:val>
                                        </p:tav>
                                        <p:tav tm="100000">
                                          <p:val>
                                            <p:strVal val="#ppt_x"/>
                                          </p:val>
                                        </p:tav>
                                      </p:tavLst>
                                    </p:anim>
                                    <p:anim calcmode="lin" valueType="num">
                                      <p:cBhvr additive="base">
                                        <p:cTn id="50"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ppt_x"/>
                                          </p:val>
                                        </p:tav>
                                        <p:tav tm="100000">
                                          <p:val>
                                            <p:strVal val="#ppt_x"/>
                                          </p:val>
                                        </p:tav>
                                      </p:tavLst>
                                    </p:anim>
                                    <p:anim calcmode="lin" valueType="num">
                                      <p:cBhvr additive="base">
                                        <p:cTn id="56"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 calcmode="lin" valueType="num">
                                      <p:cBhvr additive="base">
                                        <p:cTn id="61" dur="500" fill="hold"/>
                                        <p:tgtEl>
                                          <p:spTgt spid="104"/>
                                        </p:tgtEl>
                                        <p:attrNameLst>
                                          <p:attrName>ppt_x</p:attrName>
                                        </p:attrNameLst>
                                      </p:cBhvr>
                                      <p:tavLst>
                                        <p:tav tm="0">
                                          <p:val>
                                            <p:strVal val="#ppt_x"/>
                                          </p:val>
                                        </p:tav>
                                        <p:tav tm="100000">
                                          <p:val>
                                            <p:strVal val="#ppt_x"/>
                                          </p:val>
                                        </p:tav>
                                      </p:tavLst>
                                    </p:anim>
                                    <p:anim calcmode="lin" valueType="num">
                                      <p:cBhvr additive="base">
                                        <p:cTn id="6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0"/>
                                        </p:tgtEl>
                                        <p:attrNameLst>
                                          <p:attrName>style.visibility</p:attrName>
                                        </p:attrNameLst>
                                      </p:cBhvr>
                                      <p:to>
                                        <p:strVal val="visible"/>
                                      </p:to>
                                    </p:set>
                                    <p:anim calcmode="lin" valueType="num">
                                      <p:cBhvr additive="base">
                                        <p:cTn id="73" dur="500" fill="hold"/>
                                        <p:tgtEl>
                                          <p:spTgt spid="120"/>
                                        </p:tgtEl>
                                        <p:attrNameLst>
                                          <p:attrName>ppt_x</p:attrName>
                                        </p:attrNameLst>
                                      </p:cBhvr>
                                      <p:tavLst>
                                        <p:tav tm="0">
                                          <p:val>
                                            <p:strVal val="#ppt_x"/>
                                          </p:val>
                                        </p:tav>
                                        <p:tav tm="100000">
                                          <p:val>
                                            <p:strVal val="#ppt_x"/>
                                          </p:val>
                                        </p:tav>
                                      </p:tavLst>
                                    </p:anim>
                                    <p:anim calcmode="lin" valueType="num">
                                      <p:cBhvr additive="base">
                                        <p:cTn id="7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additive="base">
                                        <p:cTn id="79" dur="500" fill="hold"/>
                                        <p:tgtEl>
                                          <p:spTgt spid="105"/>
                                        </p:tgtEl>
                                        <p:attrNameLst>
                                          <p:attrName>ppt_x</p:attrName>
                                        </p:attrNameLst>
                                      </p:cBhvr>
                                      <p:tavLst>
                                        <p:tav tm="0">
                                          <p:val>
                                            <p:strVal val="#ppt_x"/>
                                          </p:val>
                                        </p:tav>
                                        <p:tav tm="100000">
                                          <p:val>
                                            <p:strVal val="#ppt_x"/>
                                          </p:val>
                                        </p:tav>
                                      </p:tavLst>
                                    </p:anim>
                                    <p:anim calcmode="lin" valueType="num">
                                      <p:cBhvr additive="base">
                                        <p:cTn id="8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4"/>
                                        </p:tgtEl>
                                        <p:attrNameLst>
                                          <p:attrName>style.visibility</p:attrName>
                                        </p:attrNameLst>
                                      </p:cBhvr>
                                      <p:to>
                                        <p:strVal val="visible"/>
                                      </p:to>
                                    </p:set>
                                    <p:anim calcmode="lin" valueType="num">
                                      <p:cBhvr additive="base">
                                        <p:cTn id="85" dur="500" fill="hold"/>
                                        <p:tgtEl>
                                          <p:spTgt spid="114"/>
                                        </p:tgtEl>
                                        <p:attrNameLst>
                                          <p:attrName>ppt_x</p:attrName>
                                        </p:attrNameLst>
                                      </p:cBhvr>
                                      <p:tavLst>
                                        <p:tav tm="0">
                                          <p:val>
                                            <p:strVal val="#ppt_x"/>
                                          </p:val>
                                        </p:tav>
                                        <p:tav tm="100000">
                                          <p:val>
                                            <p:strVal val="#ppt_x"/>
                                          </p:val>
                                        </p:tav>
                                      </p:tavLst>
                                    </p:anim>
                                    <p:anim calcmode="lin" valueType="num">
                                      <p:cBhvr additive="base">
                                        <p:cTn id="8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ppt_x"/>
                                          </p:val>
                                        </p:tav>
                                        <p:tav tm="100000">
                                          <p:val>
                                            <p:strVal val="#ppt_x"/>
                                          </p:val>
                                        </p:tav>
                                      </p:tavLst>
                                    </p:anim>
                                    <p:anim calcmode="lin" valueType="num">
                                      <p:cBhvr additive="base">
                                        <p:cTn id="9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 calcmode="lin" valueType="num">
                                      <p:cBhvr additive="base">
                                        <p:cTn id="97" dur="500" fill="hold"/>
                                        <p:tgtEl>
                                          <p:spTgt spid="103"/>
                                        </p:tgtEl>
                                        <p:attrNameLst>
                                          <p:attrName>ppt_x</p:attrName>
                                        </p:attrNameLst>
                                      </p:cBhvr>
                                      <p:tavLst>
                                        <p:tav tm="0">
                                          <p:val>
                                            <p:strVal val="#ppt_x"/>
                                          </p:val>
                                        </p:tav>
                                        <p:tav tm="100000">
                                          <p:val>
                                            <p:strVal val="#ppt_x"/>
                                          </p:val>
                                        </p:tav>
                                      </p:tavLst>
                                    </p:anim>
                                    <p:anim calcmode="lin" valueType="num">
                                      <p:cBhvr additive="base">
                                        <p:cTn id="9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additive="base">
                                        <p:cTn id="103" dur="500" fill="hold"/>
                                        <p:tgtEl>
                                          <p:spTgt spid="131"/>
                                        </p:tgtEl>
                                        <p:attrNameLst>
                                          <p:attrName>ppt_x</p:attrName>
                                        </p:attrNameLst>
                                      </p:cBhvr>
                                      <p:tavLst>
                                        <p:tav tm="0">
                                          <p:val>
                                            <p:strVal val="#ppt_x"/>
                                          </p:val>
                                        </p:tav>
                                        <p:tav tm="100000">
                                          <p:val>
                                            <p:strVal val="#ppt_x"/>
                                          </p:val>
                                        </p:tav>
                                      </p:tavLst>
                                    </p:anim>
                                    <p:anim calcmode="lin" valueType="num">
                                      <p:cBhvr additive="base">
                                        <p:cTn id="10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30"/>
                                        </p:tgtEl>
                                        <p:attrNameLst>
                                          <p:attrName>style.visibility</p:attrName>
                                        </p:attrNameLst>
                                      </p:cBhvr>
                                      <p:to>
                                        <p:strVal val="visible"/>
                                      </p:to>
                                    </p:set>
                                    <p:anim calcmode="lin" valueType="num">
                                      <p:cBhvr additive="base">
                                        <p:cTn id="109" dur="500" fill="hold"/>
                                        <p:tgtEl>
                                          <p:spTgt spid="130"/>
                                        </p:tgtEl>
                                        <p:attrNameLst>
                                          <p:attrName>ppt_x</p:attrName>
                                        </p:attrNameLst>
                                      </p:cBhvr>
                                      <p:tavLst>
                                        <p:tav tm="0">
                                          <p:val>
                                            <p:strVal val="#ppt_x"/>
                                          </p:val>
                                        </p:tav>
                                        <p:tav tm="100000">
                                          <p:val>
                                            <p:strVal val="#ppt_x"/>
                                          </p:val>
                                        </p:tav>
                                      </p:tavLst>
                                    </p:anim>
                                    <p:anim calcmode="lin" valueType="num">
                                      <p:cBhvr additive="base">
                                        <p:cTn id="11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anim calcmode="lin" valueType="num">
                                      <p:cBhvr additive="base">
                                        <p:cTn id="121" dur="500" fill="hold"/>
                                        <p:tgtEl>
                                          <p:spTgt spid="102"/>
                                        </p:tgtEl>
                                        <p:attrNameLst>
                                          <p:attrName>ppt_x</p:attrName>
                                        </p:attrNameLst>
                                      </p:cBhvr>
                                      <p:tavLst>
                                        <p:tav tm="0">
                                          <p:val>
                                            <p:strVal val="#ppt_x"/>
                                          </p:val>
                                        </p:tav>
                                        <p:tav tm="100000">
                                          <p:val>
                                            <p:strVal val="#ppt_x"/>
                                          </p:val>
                                        </p:tav>
                                      </p:tavLst>
                                    </p:anim>
                                    <p:anim calcmode="lin" valueType="num">
                                      <p:cBhvr additive="base">
                                        <p:cTn id="12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27"/>
                                        </p:tgtEl>
                                        <p:attrNameLst>
                                          <p:attrName>style.visibility</p:attrName>
                                        </p:attrNameLst>
                                      </p:cBhvr>
                                      <p:to>
                                        <p:strVal val="visible"/>
                                      </p:to>
                                    </p:set>
                                    <p:anim calcmode="lin" valueType="num">
                                      <p:cBhvr additive="base">
                                        <p:cTn id="127" dur="500" fill="hold"/>
                                        <p:tgtEl>
                                          <p:spTgt spid="127"/>
                                        </p:tgtEl>
                                        <p:attrNameLst>
                                          <p:attrName>ppt_x</p:attrName>
                                        </p:attrNameLst>
                                      </p:cBhvr>
                                      <p:tavLst>
                                        <p:tav tm="0">
                                          <p:val>
                                            <p:strVal val="#ppt_x"/>
                                          </p:val>
                                        </p:tav>
                                        <p:tav tm="100000">
                                          <p:val>
                                            <p:strVal val="#ppt_x"/>
                                          </p:val>
                                        </p:tav>
                                      </p:tavLst>
                                    </p:anim>
                                    <p:anim calcmode="lin" valueType="num">
                                      <p:cBhvr additive="base">
                                        <p:cTn id="128"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12"/>
                                        </p:tgtEl>
                                        <p:attrNameLst>
                                          <p:attrName>style.visibility</p:attrName>
                                        </p:attrNameLst>
                                      </p:cBhvr>
                                      <p:to>
                                        <p:strVal val="visible"/>
                                      </p:to>
                                    </p:set>
                                    <p:anim calcmode="lin" valueType="num">
                                      <p:cBhvr additive="base">
                                        <p:cTn id="133" dur="500" fill="hold"/>
                                        <p:tgtEl>
                                          <p:spTgt spid="112"/>
                                        </p:tgtEl>
                                        <p:attrNameLst>
                                          <p:attrName>ppt_x</p:attrName>
                                        </p:attrNameLst>
                                      </p:cBhvr>
                                      <p:tavLst>
                                        <p:tav tm="0">
                                          <p:val>
                                            <p:strVal val="#ppt_x"/>
                                          </p:val>
                                        </p:tav>
                                        <p:tav tm="100000">
                                          <p:val>
                                            <p:strVal val="#ppt_x"/>
                                          </p:val>
                                        </p:tav>
                                      </p:tavLst>
                                    </p:anim>
                                    <p:anim calcmode="lin" valueType="num">
                                      <p:cBhvr additive="base">
                                        <p:cTn id="13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26"/>
                                        </p:tgtEl>
                                        <p:attrNameLst>
                                          <p:attrName>style.visibility</p:attrName>
                                        </p:attrNameLst>
                                      </p:cBhvr>
                                      <p:to>
                                        <p:strVal val="visible"/>
                                      </p:to>
                                    </p:set>
                                    <p:anim calcmode="lin" valueType="num">
                                      <p:cBhvr additive="base">
                                        <p:cTn id="139" dur="500" fill="hold"/>
                                        <p:tgtEl>
                                          <p:spTgt spid="126"/>
                                        </p:tgtEl>
                                        <p:attrNameLst>
                                          <p:attrName>ppt_x</p:attrName>
                                        </p:attrNameLst>
                                      </p:cBhvr>
                                      <p:tavLst>
                                        <p:tav tm="0">
                                          <p:val>
                                            <p:strVal val="#ppt_x"/>
                                          </p:val>
                                        </p:tav>
                                        <p:tav tm="100000">
                                          <p:val>
                                            <p:strVal val="#ppt_x"/>
                                          </p:val>
                                        </p:tav>
                                      </p:tavLst>
                                    </p:anim>
                                    <p:anim calcmode="lin" valueType="num">
                                      <p:cBhvr additive="base">
                                        <p:cTn id="140"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1"/>
                                        </p:tgtEl>
                                        <p:attrNameLst>
                                          <p:attrName>style.visibility</p:attrName>
                                        </p:attrNameLst>
                                      </p:cBhvr>
                                      <p:to>
                                        <p:strVal val="visible"/>
                                      </p:to>
                                    </p:set>
                                    <p:anim calcmode="lin" valueType="num">
                                      <p:cBhvr additive="base">
                                        <p:cTn id="145" dur="500" fill="hold"/>
                                        <p:tgtEl>
                                          <p:spTgt spid="111"/>
                                        </p:tgtEl>
                                        <p:attrNameLst>
                                          <p:attrName>ppt_x</p:attrName>
                                        </p:attrNameLst>
                                      </p:cBhvr>
                                      <p:tavLst>
                                        <p:tav tm="0">
                                          <p:val>
                                            <p:strVal val="#ppt_x"/>
                                          </p:val>
                                        </p:tav>
                                        <p:tav tm="100000">
                                          <p:val>
                                            <p:strVal val="#ppt_x"/>
                                          </p:val>
                                        </p:tav>
                                      </p:tavLst>
                                    </p:anim>
                                    <p:anim calcmode="lin" valueType="num">
                                      <p:cBhvr additive="base">
                                        <p:cTn id="146"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additive="base">
                                        <p:cTn id="151" dur="500" fill="hold"/>
                                        <p:tgtEl>
                                          <p:spTgt spid="122"/>
                                        </p:tgtEl>
                                        <p:attrNameLst>
                                          <p:attrName>ppt_x</p:attrName>
                                        </p:attrNameLst>
                                      </p:cBhvr>
                                      <p:tavLst>
                                        <p:tav tm="0">
                                          <p:val>
                                            <p:strVal val="#ppt_x"/>
                                          </p:val>
                                        </p:tav>
                                        <p:tav tm="100000">
                                          <p:val>
                                            <p:strVal val="#ppt_x"/>
                                          </p:val>
                                        </p:tav>
                                      </p:tavLst>
                                    </p:anim>
                                    <p:anim calcmode="lin" valueType="num">
                                      <p:cBhvr additive="base">
                                        <p:cTn id="152"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21"/>
                                        </p:tgtEl>
                                        <p:attrNameLst>
                                          <p:attrName>style.visibility</p:attrName>
                                        </p:attrNameLst>
                                      </p:cBhvr>
                                      <p:to>
                                        <p:strVal val="visible"/>
                                      </p:to>
                                    </p:set>
                                    <p:anim calcmode="lin" valueType="num">
                                      <p:cBhvr additive="base">
                                        <p:cTn id="157" dur="500" fill="hold"/>
                                        <p:tgtEl>
                                          <p:spTgt spid="121"/>
                                        </p:tgtEl>
                                        <p:attrNameLst>
                                          <p:attrName>ppt_x</p:attrName>
                                        </p:attrNameLst>
                                      </p:cBhvr>
                                      <p:tavLst>
                                        <p:tav tm="0">
                                          <p:val>
                                            <p:strVal val="#ppt_x"/>
                                          </p:val>
                                        </p:tav>
                                        <p:tav tm="100000">
                                          <p:val>
                                            <p:strVal val="#ppt_x"/>
                                          </p:val>
                                        </p:tav>
                                      </p:tavLst>
                                    </p:anim>
                                    <p:anim calcmode="lin" valueType="num">
                                      <p:cBhvr additive="base">
                                        <p:cTn id="15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25"/>
                                        </p:tgtEl>
                                        <p:attrNameLst>
                                          <p:attrName>style.visibility</p:attrName>
                                        </p:attrNameLst>
                                      </p:cBhvr>
                                      <p:to>
                                        <p:strVal val="visible"/>
                                      </p:to>
                                    </p:set>
                                    <p:anim calcmode="lin" valueType="num">
                                      <p:cBhvr additive="base">
                                        <p:cTn id="163" dur="500" fill="hold"/>
                                        <p:tgtEl>
                                          <p:spTgt spid="125"/>
                                        </p:tgtEl>
                                        <p:attrNameLst>
                                          <p:attrName>ppt_x</p:attrName>
                                        </p:attrNameLst>
                                      </p:cBhvr>
                                      <p:tavLst>
                                        <p:tav tm="0">
                                          <p:val>
                                            <p:strVal val="#ppt_x"/>
                                          </p:val>
                                        </p:tav>
                                        <p:tav tm="100000">
                                          <p:val>
                                            <p:strVal val="#ppt_x"/>
                                          </p:val>
                                        </p:tav>
                                      </p:tavLst>
                                    </p:anim>
                                    <p:anim calcmode="lin" valueType="num">
                                      <p:cBhvr additive="base">
                                        <p:cTn id="16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18"/>
                                        </p:tgtEl>
                                        <p:attrNameLst>
                                          <p:attrName>style.visibility</p:attrName>
                                        </p:attrNameLst>
                                      </p:cBhvr>
                                      <p:to>
                                        <p:strVal val="visible"/>
                                      </p:to>
                                    </p:set>
                                    <p:anim calcmode="lin" valueType="num">
                                      <p:cBhvr additive="base">
                                        <p:cTn id="169" dur="500" fill="hold"/>
                                        <p:tgtEl>
                                          <p:spTgt spid="118"/>
                                        </p:tgtEl>
                                        <p:attrNameLst>
                                          <p:attrName>ppt_x</p:attrName>
                                        </p:attrNameLst>
                                      </p:cBhvr>
                                      <p:tavLst>
                                        <p:tav tm="0">
                                          <p:val>
                                            <p:strVal val="#ppt_x"/>
                                          </p:val>
                                        </p:tav>
                                        <p:tav tm="100000">
                                          <p:val>
                                            <p:strVal val="#ppt_x"/>
                                          </p:val>
                                        </p:tav>
                                      </p:tavLst>
                                    </p:anim>
                                    <p:anim calcmode="lin" valueType="num">
                                      <p:cBhvr additive="base">
                                        <p:cTn id="170"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123"/>
                                        </p:tgtEl>
                                        <p:attrNameLst>
                                          <p:attrName>style.visibility</p:attrName>
                                        </p:attrNameLst>
                                      </p:cBhvr>
                                      <p:to>
                                        <p:strVal val="visible"/>
                                      </p:to>
                                    </p:set>
                                    <p:anim calcmode="lin" valueType="num">
                                      <p:cBhvr additive="base">
                                        <p:cTn id="175" dur="500" fill="hold"/>
                                        <p:tgtEl>
                                          <p:spTgt spid="123"/>
                                        </p:tgtEl>
                                        <p:attrNameLst>
                                          <p:attrName>ppt_x</p:attrName>
                                        </p:attrNameLst>
                                      </p:cBhvr>
                                      <p:tavLst>
                                        <p:tav tm="0">
                                          <p:val>
                                            <p:strVal val="#ppt_x"/>
                                          </p:val>
                                        </p:tav>
                                        <p:tav tm="100000">
                                          <p:val>
                                            <p:strVal val="#ppt_x"/>
                                          </p:val>
                                        </p:tav>
                                      </p:tavLst>
                                    </p:anim>
                                    <p:anim calcmode="lin" valueType="num">
                                      <p:cBhvr additive="base">
                                        <p:cTn id="176"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17"/>
                                        </p:tgtEl>
                                        <p:attrNameLst>
                                          <p:attrName>style.visibility</p:attrName>
                                        </p:attrNameLst>
                                      </p:cBhvr>
                                      <p:to>
                                        <p:strVal val="visible"/>
                                      </p:to>
                                    </p:set>
                                    <p:anim calcmode="lin" valueType="num">
                                      <p:cBhvr additive="base">
                                        <p:cTn id="181" dur="500" fill="hold"/>
                                        <p:tgtEl>
                                          <p:spTgt spid="117"/>
                                        </p:tgtEl>
                                        <p:attrNameLst>
                                          <p:attrName>ppt_x</p:attrName>
                                        </p:attrNameLst>
                                      </p:cBhvr>
                                      <p:tavLst>
                                        <p:tav tm="0">
                                          <p:val>
                                            <p:strVal val="#ppt_x"/>
                                          </p:val>
                                        </p:tav>
                                        <p:tav tm="100000">
                                          <p:val>
                                            <p:strVal val="#ppt_x"/>
                                          </p:val>
                                        </p:tav>
                                      </p:tavLst>
                                    </p:anim>
                                    <p:anim calcmode="lin" valueType="num">
                                      <p:cBhvr additive="base">
                                        <p:cTn id="182"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P spid="107" grpId="0" animBg="1"/>
      <p:bldP spid="108" grpId="0" animBg="1"/>
      <p:bldP spid="109" grpId="0"/>
      <p:bldP spid="110" grpId="0"/>
      <p:bldP spid="111" grpId="0"/>
      <p:bldP spid="112" grpId="0"/>
      <p:bldP spid="113" grpId="0"/>
      <p:bldP spid="115" grpId="0"/>
      <p:bldP spid="117" grpId="0"/>
      <p:bldP spid="118" grpId="0"/>
      <p:bldP spid="119"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12</a:t>
              </a:r>
              <a:endParaRPr lang="en-US" dirty="0">
                <a:solidFill>
                  <a:schemeClr val="bg1"/>
                </a:solidFill>
              </a:endParaRPr>
            </a:p>
          </p:txBody>
        </p:sp>
      </p:grpSp>
      <p:sp>
        <p:nvSpPr>
          <p:cNvPr id="17" name="TextBox 16">
            <a:extLst>
              <a:ext uri="{FF2B5EF4-FFF2-40B4-BE49-F238E27FC236}">
                <a16:creationId xmlns:a16="http://schemas.microsoft.com/office/drawing/2014/main" id="{BCE7124D-137D-4774-B2E6-B710C4B2D17B}"/>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Content Placeholder 2">
            <a:extLst>
              <a:ext uri="{FF2B5EF4-FFF2-40B4-BE49-F238E27FC236}">
                <a16:creationId xmlns:a16="http://schemas.microsoft.com/office/drawing/2014/main" id="{22254634-79DB-45C4-8EF9-CF0D5961E59F}"/>
              </a:ext>
            </a:extLst>
          </p:cNvPr>
          <p:cNvSpPr txBox="1">
            <a:spLocks/>
          </p:cNvSpPr>
          <p:nvPr/>
        </p:nvSpPr>
        <p:spPr>
          <a:xfrm>
            <a:off x="349587" y="1124743"/>
            <a:ext cx="11532604" cy="5156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sz="2200"/>
              <a:t>Facts of the case</a:t>
            </a:r>
          </a:p>
          <a:p>
            <a:endParaRPr lang="en-SG" sz="900"/>
          </a:p>
          <a:p>
            <a:pPr>
              <a:spcBef>
                <a:spcPts val="0"/>
              </a:spcBef>
              <a:buFont typeface="Wingdings" panose="05000000000000000000" pitchFamily="2" charset="2"/>
              <a:buChar char="Ø"/>
            </a:pPr>
            <a:r>
              <a:rPr lang="en-SG" sz="2200"/>
              <a:t>AQQ was incorporated in Singapore in May 2003 by B, a Malaysian company listed on the Malaysia Stock Exchange.</a:t>
            </a:r>
          </a:p>
          <a:p>
            <a:pPr lvl="1">
              <a:spcBef>
                <a:spcPts val="0"/>
              </a:spcBef>
              <a:buFont typeface="Wingdings" panose="05000000000000000000" pitchFamily="2" charset="2"/>
              <a:buChar char="Ø"/>
            </a:pPr>
            <a:endParaRPr lang="en-SG" sz="2200"/>
          </a:p>
          <a:p>
            <a:pPr>
              <a:spcBef>
                <a:spcPts val="0"/>
              </a:spcBef>
              <a:buFont typeface="Wingdings" panose="05000000000000000000" pitchFamily="2" charset="2"/>
              <a:buChar char="Ø"/>
            </a:pPr>
            <a:r>
              <a:rPr lang="en-SG" sz="2200"/>
              <a:t>In August 2003, AQQ acquired several Singapore subsidiaries from companies within the B Group in an effort to restructure and realign B Group’s holdings in Singapore.</a:t>
            </a:r>
          </a:p>
          <a:p>
            <a:pPr>
              <a:spcBef>
                <a:spcPts val="0"/>
              </a:spcBef>
              <a:buFont typeface="Wingdings" panose="05000000000000000000" pitchFamily="2" charset="2"/>
              <a:buChar char="Ø"/>
            </a:pPr>
            <a:endParaRPr lang="en-SG" sz="2200"/>
          </a:p>
          <a:p>
            <a:pPr>
              <a:spcBef>
                <a:spcPts val="0"/>
              </a:spcBef>
              <a:buFont typeface="Wingdings" panose="05000000000000000000" pitchFamily="2" charset="2"/>
              <a:buChar char="Ø"/>
            </a:pPr>
            <a:r>
              <a:rPr lang="en-SG" sz="2200"/>
              <a:t>To fund the acquisition, AQQ entered into elaborate financing arrangements with the Singapore branch of a bank (N Singapore) involving a circuitous flow of funds between companies within the B Group, N Singapore and N Bank’s branch in Mauritius.</a:t>
            </a:r>
          </a:p>
          <a:p>
            <a:pPr lvl="1">
              <a:spcBef>
                <a:spcPts val="0"/>
              </a:spcBef>
              <a:buFont typeface="Wingdings" panose="05000000000000000000" pitchFamily="2" charset="2"/>
              <a:buChar char="Ø"/>
            </a:pPr>
            <a:endParaRPr lang="en-SG" sz="2200"/>
          </a:p>
          <a:p>
            <a:pPr>
              <a:spcBef>
                <a:spcPts val="0"/>
              </a:spcBef>
              <a:buFont typeface="Wingdings" panose="05000000000000000000" pitchFamily="2" charset="2"/>
              <a:buChar char="Ø"/>
            </a:pPr>
            <a:endParaRPr lang="en-SG" sz="2200" dirty="0"/>
          </a:p>
        </p:txBody>
      </p:sp>
      <p:sp>
        <p:nvSpPr>
          <p:cNvPr id="19" name="TextBox 18">
            <a:extLst>
              <a:ext uri="{FF2B5EF4-FFF2-40B4-BE49-F238E27FC236}">
                <a16:creationId xmlns:a16="http://schemas.microsoft.com/office/drawing/2014/main" id="{2F8EE59E-A55B-4E78-8F96-259D7C7BC94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033569DE-A681-4BBF-B739-8205D7C8DEDF}"/>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121620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
        <p:nvSpPr>
          <p:cNvPr id="17" name="TextBox 16">
            <a:extLst>
              <a:ext uri="{FF2B5EF4-FFF2-40B4-BE49-F238E27FC236}">
                <a16:creationId xmlns:a16="http://schemas.microsoft.com/office/drawing/2014/main" id="{667E0B5A-030B-4FB5-A127-7741F7590DCD}"/>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Content Placeholder 2">
            <a:extLst>
              <a:ext uri="{FF2B5EF4-FFF2-40B4-BE49-F238E27FC236}">
                <a16:creationId xmlns:a16="http://schemas.microsoft.com/office/drawing/2014/main" id="{25D8C551-F9E7-499D-AF58-C6F8801A5D24}"/>
              </a:ext>
            </a:extLst>
          </p:cNvPr>
          <p:cNvSpPr txBox="1">
            <a:spLocks/>
          </p:cNvSpPr>
          <p:nvPr/>
        </p:nvSpPr>
        <p:spPr>
          <a:xfrm>
            <a:off x="395535" y="934981"/>
            <a:ext cx="11486655" cy="5832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Font typeface="Arial" panose="020B0604020202020204" pitchFamily="34" charset="0"/>
              <a:buNone/>
            </a:pPr>
            <a:endParaRPr lang="en-SG" sz="2200"/>
          </a:p>
          <a:p>
            <a:pPr marL="0" indent="0">
              <a:spcBef>
                <a:spcPts val="0"/>
              </a:spcBef>
              <a:buFont typeface="Arial" panose="020B0604020202020204" pitchFamily="34" charset="0"/>
              <a:buNone/>
            </a:pPr>
            <a:r>
              <a:rPr lang="en-US" sz="2400"/>
              <a:t>Fact of the case</a:t>
            </a:r>
          </a:p>
          <a:p>
            <a:pPr marL="0" indent="0">
              <a:spcBef>
                <a:spcPts val="0"/>
              </a:spcBef>
              <a:buFont typeface="Arial" panose="020B0604020202020204" pitchFamily="34" charset="0"/>
              <a:buNone/>
            </a:pPr>
            <a:endParaRPr lang="en-SG" sz="2400"/>
          </a:p>
          <a:p>
            <a:pPr>
              <a:spcBef>
                <a:spcPts val="0"/>
              </a:spcBef>
              <a:buFont typeface="Wingdings" panose="05000000000000000000" pitchFamily="2" charset="2"/>
              <a:buChar char="Ø"/>
            </a:pPr>
            <a:r>
              <a:rPr lang="en-SG" sz="2400"/>
              <a:t>Pursuant to the financing arrangement, AQQ was liable to pay interest to N Singapore at 8.85% p.a. on a principal amount of S$225 million.</a:t>
            </a:r>
          </a:p>
          <a:p>
            <a:pPr>
              <a:spcBef>
                <a:spcPts val="0"/>
              </a:spcBef>
              <a:buFont typeface="Wingdings" panose="05000000000000000000" pitchFamily="2" charset="2"/>
              <a:buChar char="Ø"/>
            </a:pPr>
            <a:endParaRPr lang="en-SG" sz="2400"/>
          </a:p>
          <a:p>
            <a:pPr>
              <a:spcBef>
                <a:spcPts val="0"/>
              </a:spcBef>
              <a:buFont typeface="Wingdings" panose="05000000000000000000" pitchFamily="2" charset="2"/>
              <a:buChar char="Ø"/>
            </a:pPr>
            <a:r>
              <a:rPr lang="en-SG" sz="2400"/>
              <a:t>During YA 2004 to YA 2007, AQQ received dividend income from its Singapore subsidiaries. The dividend carried tax credits under the full imputation system then. AQQ was subject to tax on the dividend income and claimed a tax deduction for the interest expenses paid to N Singapore. This resulted in significant refunds of the imputation tax credits on the dividend income.</a:t>
            </a:r>
          </a:p>
          <a:p>
            <a:pPr marL="0" indent="0">
              <a:spcBef>
                <a:spcPts val="0"/>
              </a:spcBef>
              <a:buFont typeface="Arial" panose="020B0604020202020204" pitchFamily="34" charset="0"/>
              <a:buNone/>
            </a:pPr>
            <a:endParaRPr lang="en-SG" sz="2400" dirty="0"/>
          </a:p>
        </p:txBody>
      </p:sp>
      <p:sp>
        <p:nvSpPr>
          <p:cNvPr id="19" name="TextBox 18">
            <a:extLst>
              <a:ext uri="{FF2B5EF4-FFF2-40B4-BE49-F238E27FC236}">
                <a16:creationId xmlns:a16="http://schemas.microsoft.com/office/drawing/2014/main" id="{76E5BEE8-ADED-49F1-82FF-6B4C28ADF91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A97E98E4-3F44-4D9C-979C-5ADEBDCE34AD}"/>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94815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14</a:t>
              </a:r>
              <a:endParaRPr lang="en-US" dirty="0">
                <a:solidFill>
                  <a:schemeClr val="bg1"/>
                </a:solidFill>
              </a:endParaRPr>
            </a:p>
          </p:txBody>
        </p:sp>
      </p:grpSp>
      <p:sp>
        <p:nvSpPr>
          <p:cNvPr id="17" name="TextBox 16">
            <a:extLst>
              <a:ext uri="{FF2B5EF4-FFF2-40B4-BE49-F238E27FC236}">
                <a16:creationId xmlns:a16="http://schemas.microsoft.com/office/drawing/2014/main" id="{F41610CC-2956-4450-831C-6ACEFAFF98FB}"/>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Content Placeholder 2">
            <a:extLst>
              <a:ext uri="{FF2B5EF4-FFF2-40B4-BE49-F238E27FC236}">
                <a16:creationId xmlns:a16="http://schemas.microsoft.com/office/drawing/2014/main" id="{E8E83777-B09E-4A2B-B4A6-262C778CB058}"/>
              </a:ext>
            </a:extLst>
          </p:cNvPr>
          <p:cNvSpPr txBox="1">
            <a:spLocks/>
          </p:cNvSpPr>
          <p:nvPr/>
        </p:nvSpPr>
        <p:spPr>
          <a:xfrm>
            <a:off x="349587" y="836712"/>
            <a:ext cx="11492820" cy="5688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buFont typeface="Arial" panose="020B0604020202020204" pitchFamily="34" charset="0"/>
              <a:buNone/>
            </a:pPr>
            <a:endParaRPr lang="en-SG" sz="2200" dirty="0"/>
          </a:p>
          <a:p>
            <a:pPr marL="0" indent="0">
              <a:spcBef>
                <a:spcPts val="0"/>
              </a:spcBef>
              <a:buFont typeface="Arial" panose="020B0604020202020204" pitchFamily="34" charset="0"/>
              <a:buNone/>
            </a:pPr>
            <a:r>
              <a:rPr lang="en-US" sz="2400" dirty="0"/>
              <a:t>Fact of the case</a:t>
            </a:r>
            <a:endParaRPr lang="en-SG" sz="2400" dirty="0"/>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CIT invoked section 33 on the basis that the reorganisation had the purposes of tax avoidance and was artificial and contrived, in order to extract the tax credits.</a:t>
            </a:r>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CIT issued Notices of Additional Assessment for YA 2004 to YA 2006 and a Notice of Assessment for YA 2007 wherein he disregarded both the dividend income and interest expenses, resulting in a net tax liability and a recovery of tax refunds previously made to AQQ</a:t>
            </a:r>
            <a:r>
              <a:rPr lang="en-SG" sz="2400" dirty="0"/>
              <a:t>.</a:t>
            </a:r>
          </a:p>
          <a:p>
            <a:pPr>
              <a:spcBef>
                <a:spcPts val="0"/>
              </a:spcBef>
              <a:buFont typeface="Wingdings" panose="05000000000000000000" pitchFamily="2" charset="2"/>
              <a:buChar char="Ø"/>
            </a:pPr>
            <a:endParaRPr lang="en-SG" sz="2200" dirty="0"/>
          </a:p>
          <a:p>
            <a:pPr lvl="1"/>
            <a:endParaRPr lang="en-SG" sz="2200" dirty="0"/>
          </a:p>
        </p:txBody>
      </p:sp>
      <p:sp>
        <p:nvSpPr>
          <p:cNvPr id="19" name="TextBox 18">
            <a:extLst>
              <a:ext uri="{FF2B5EF4-FFF2-40B4-BE49-F238E27FC236}">
                <a16:creationId xmlns:a16="http://schemas.microsoft.com/office/drawing/2014/main" id="{426462C4-C95D-42E8-A7B3-217B105AB260}"/>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A0419BFC-E1EC-44BB-A418-5FB5D73695A4}"/>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05953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15</a:t>
              </a:r>
              <a:endParaRPr lang="en-US" dirty="0">
                <a:solidFill>
                  <a:schemeClr val="bg1"/>
                </a:solidFill>
              </a:endParaRPr>
            </a:p>
          </p:txBody>
        </p:sp>
      </p:grpSp>
      <p:sp>
        <p:nvSpPr>
          <p:cNvPr id="17" name="TextBox 16">
            <a:extLst>
              <a:ext uri="{FF2B5EF4-FFF2-40B4-BE49-F238E27FC236}">
                <a16:creationId xmlns:a16="http://schemas.microsoft.com/office/drawing/2014/main" id="{1AE8DC9E-70A5-4BBB-85B7-7D47E252D17B}"/>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Content Placeholder 2">
            <a:extLst>
              <a:ext uri="{FF2B5EF4-FFF2-40B4-BE49-F238E27FC236}">
                <a16:creationId xmlns:a16="http://schemas.microsoft.com/office/drawing/2014/main" id="{54EF84CF-BB02-4ADB-98FD-122AD6EA6B6F}"/>
              </a:ext>
            </a:extLst>
          </p:cNvPr>
          <p:cNvSpPr txBox="1">
            <a:spLocks/>
          </p:cNvSpPr>
          <p:nvPr/>
        </p:nvSpPr>
        <p:spPr>
          <a:xfrm>
            <a:off x="450574" y="1196752"/>
            <a:ext cx="11391840" cy="5460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G" sz="2200" dirty="0"/>
              <a:t>Decision</a:t>
            </a:r>
          </a:p>
          <a:p>
            <a:pPr marL="356616" lvl="1" indent="0">
              <a:spcBef>
                <a:spcPts val="0"/>
              </a:spcBef>
              <a:buFont typeface="Arial" panose="020B0604020202020204" pitchFamily="34" charset="0"/>
              <a:buNone/>
            </a:pPr>
            <a:endParaRPr lang="en-SG" sz="2200" dirty="0"/>
          </a:p>
          <a:p>
            <a:pPr>
              <a:spcBef>
                <a:spcPts val="0"/>
              </a:spcBef>
              <a:buFont typeface="Wingdings" panose="05000000000000000000" pitchFamily="2" charset="2"/>
              <a:buChar char="Ø"/>
            </a:pPr>
            <a:r>
              <a:rPr lang="en-SG" sz="2200" dirty="0"/>
              <a:t>The Court of Appeal affirmed the High Court’s conclusion that the financial arrangement alone triggers section 33 of the Act. Hence, AQQ failed to qualify under the statutory exception under section 33(3)(b).</a:t>
            </a:r>
          </a:p>
          <a:p>
            <a:pPr lvl="1">
              <a:spcBef>
                <a:spcPts val="0"/>
              </a:spcBef>
              <a:buFont typeface="Wingdings" panose="05000000000000000000" pitchFamily="2" charset="2"/>
              <a:buChar char="Ø"/>
            </a:pPr>
            <a:endParaRPr lang="en-SG" sz="2200" dirty="0"/>
          </a:p>
          <a:p>
            <a:pPr>
              <a:spcBef>
                <a:spcPts val="0"/>
              </a:spcBef>
              <a:buFont typeface="Wingdings" panose="05000000000000000000" pitchFamily="2" charset="2"/>
              <a:buChar char="Ø"/>
            </a:pPr>
            <a:r>
              <a:rPr lang="en-SG" sz="2200" dirty="0"/>
              <a:t>While the Comptroller disregarded AQQ’s interest expense under the financial arrangement, he also disregarded AQQ’s dividend income from the Singapore subsidiaries. In effect, AQQ was denied the opportunity to validly claim tax credits under the then existing full imputation system.  </a:t>
            </a:r>
          </a:p>
          <a:p>
            <a:pPr lvl="1">
              <a:spcBef>
                <a:spcPts val="0"/>
              </a:spcBef>
            </a:pPr>
            <a:endParaRPr lang="en-US" sz="1800" dirty="0"/>
          </a:p>
          <a:p>
            <a:pPr marL="356616" lvl="1" indent="0">
              <a:buFont typeface="Arial" panose="020B0604020202020204" pitchFamily="34" charset="0"/>
              <a:buNone/>
            </a:pPr>
            <a:endParaRPr lang="en-SG" sz="1000" dirty="0">
              <a:solidFill>
                <a:srgbClr val="FF0000"/>
              </a:solidFill>
            </a:endParaRPr>
          </a:p>
        </p:txBody>
      </p:sp>
      <p:sp>
        <p:nvSpPr>
          <p:cNvPr id="19" name="TextBox 18">
            <a:extLst>
              <a:ext uri="{FF2B5EF4-FFF2-40B4-BE49-F238E27FC236}">
                <a16:creationId xmlns:a16="http://schemas.microsoft.com/office/drawing/2014/main" id="{13979505-175D-4BC0-89F5-1A10ACA45AED}"/>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1238A52B-685C-4726-9AB7-B85B0D2AEF1D}"/>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423649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16</a:t>
              </a:r>
              <a:endParaRPr lang="en-US" dirty="0">
                <a:solidFill>
                  <a:schemeClr val="bg1"/>
                </a:solidFill>
              </a:endParaRPr>
            </a:p>
          </p:txBody>
        </p:sp>
      </p:grpSp>
      <p:sp>
        <p:nvSpPr>
          <p:cNvPr id="17" name="TextBox 16">
            <a:extLst>
              <a:ext uri="{FF2B5EF4-FFF2-40B4-BE49-F238E27FC236}">
                <a16:creationId xmlns:a16="http://schemas.microsoft.com/office/drawing/2014/main" id="{AB03215D-DB2D-460B-A618-1400491E650E}"/>
              </a:ext>
            </a:extLst>
          </p:cNvPr>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sp>
        <p:nvSpPr>
          <p:cNvPr id="18" name="Content Placeholder 2">
            <a:extLst>
              <a:ext uri="{FF2B5EF4-FFF2-40B4-BE49-F238E27FC236}">
                <a16:creationId xmlns:a16="http://schemas.microsoft.com/office/drawing/2014/main" id="{616E3AB0-3176-4662-AE56-E28479910087}"/>
              </a:ext>
            </a:extLst>
          </p:cNvPr>
          <p:cNvSpPr txBox="1">
            <a:spLocks/>
          </p:cNvSpPr>
          <p:nvPr/>
        </p:nvSpPr>
        <p:spPr>
          <a:xfrm>
            <a:off x="349586" y="1268760"/>
            <a:ext cx="11492828" cy="525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G" sz="2200"/>
              <a:t>Decision</a:t>
            </a:r>
          </a:p>
          <a:p>
            <a:pPr marL="0" indent="0">
              <a:spcBef>
                <a:spcPts val="0"/>
              </a:spcBef>
              <a:buFont typeface="Arial" panose="020B0604020202020204" pitchFamily="34" charset="0"/>
              <a:buNone/>
            </a:pPr>
            <a:endParaRPr lang="en-SG" sz="2200"/>
          </a:p>
          <a:p>
            <a:pPr>
              <a:spcBef>
                <a:spcPts val="0"/>
              </a:spcBef>
              <a:buFont typeface="Wingdings" panose="05000000000000000000" pitchFamily="2" charset="2"/>
              <a:buChar char="Ø"/>
            </a:pPr>
            <a:r>
              <a:rPr lang="en-US" sz="2200"/>
              <a:t>In disregarding both the dividend income and interest expense, the judge held that the Comptroller did not exercise his powers under section 33(1) fairly and reasonably and therefore, the Additional Assessments for YA 2004 to 2006 (issued to claw back the tax refunds previously paid to AQQ) </a:t>
            </a:r>
            <a:r>
              <a:rPr lang="en-SG" sz="2200"/>
              <a:t>were also wrongly issued and hence were discharged.</a:t>
            </a:r>
          </a:p>
          <a:p>
            <a:pPr>
              <a:spcBef>
                <a:spcPts val="0"/>
              </a:spcBef>
              <a:buFont typeface="Wingdings" panose="05000000000000000000" pitchFamily="2" charset="2"/>
              <a:buChar char="Ø"/>
            </a:pPr>
            <a:endParaRPr lang="en-SG" sz="2200"/>
          </a:p>
          <a:p>
            <a:pPr marL="0" indent="0">
              <a:spcBef>
                <a:spcPts val="0"/>
              </a:spcBef>
              <a:buFont typeface="Arial" panose="020B0604020202020204" pitchFamily="34" charset="0"/>
              <a:buNone/>
            </a:pPr>
            <a:endParaRPr lang="en-SG" sz="2000"/>
          </a:p>
          <a:p>
            <a:pPr marL="0" indent="0">
              <a:spcBef>
                <a:spcPts val="0"/>
              </a:spcBef>
              <a:buFont typeface="Arial" panose="020B0604020202020204" pitchFamily="34" charset="0"/>
              <a:buNone/>
            </a:pPr>
            <a:r>
              <a:rPr lang="en-SG" sz="2000"/>
              <a:t>Note: The Comptroller has instituted an action at common law to recover the tax refunds and the case is still ongoing.</a:t>
            </a:r>
          </a:p>
          <a:p>
            <a:pPr marL="356616" lvl="1" indent="0">
              <a:buFont typeface="Arial" panose="020B0604020202020204" pitchFamily="34" charset="0"/>
              <a:buNone/>
            </a:pPr>
            <a:endParaRPr lang="en-SG" sz="1000">
              <a:solidFill>
                <a:srgbClr val="FF0000"/>
              </a:solidFill>
            </a:endParaRPr>
          </a:p>
          <a:p>
            <a:pPr marL="0" indent="0">
              <a:buFont typeface="Arial" panose="020B0604020202020204" pitchFamily="34" charset="0"/>
              <a:buNone/>
            </a:pPr>
            <a:endParaRPr lang="en-GB" dirty="0"/>
          </a:p>
        </p:txBody>
      </p:sp>
      <p:sp>
        <p:nvSpPr>
          <p:cNvPr id="19" name="TextBox 18">
            <a:extLst>
              <a:ext uri="{FF2B5EF4-FFF2-40B4-BE49-F238E27FC236}">
                <a16:creationId xmlns:a16="http://schemas.microsoft.com/office/drawing/2014/main" id="{C147915E-FA86-4877-88C6-B5DED72AFF3B}"/>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B274D7A4-59FA-4556-9507-02E7F993B543}"/>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65056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42218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Outline</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17</a:t>
              </a:r>
              <a:endParaRPr lang="en-US" dirty="0">
                <a:solidFill>
                  <a:schemeClr val="bg1"/>
                </a:solidFill>
              </a:endParaRPr>
            </a:p>
          </p:txBody>
        </p:sp>
      </p:grpSp>
      <p:sp>
        <p:nvSpPr>
          <p:cNvPr id="17" name="Content Placeholder 4">
            <a:extLst>
              <a:ext uri="{FF2B5EF4-FFF2-40B4-BE49-F238E27FC236}">
                <a16:creationId xmlns:a16="http://schemas.microsoft.com/office/drawing/2014/main" id="{E378C08F-AD80-40A0-AD27-F6B84A5C527E}"/>
              </a:ext>
            </a:extLst>
          </p:cNvPr>
          <p:cNvSpPr txBox="1">
            <a:spLocks/>
          </p:cNvSpPr>
          <p:nvPr/>
        </p:nvSpPr>
        <p:spPr>
          <a:xfrm>
            <a:off x="349587" y="1196975"/>
            <a:ext cx="11492828" cy="5040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SG" sz="2200" dirty="0"/>
              <a:t>Singapore’s anti-avoidance tax provision [Section 33 of the Singapore Income Tax Act (SITA)] </a:t>
            </a:r>
          </a:p>
          <a:p>
            <a:pPr lvl="1"/>
            <a:r>
              <a:rPr lang="en-US" sz="2200" dirty="0"/>
              <a:t>Before 1988 Amendment</a:t>
            </a:r>
            <a:endParaRPr lang="en-SG" sz="2200" dirty="0"/>
          </a:p>
          <a:p>
            <a:pPr lvl="1"/>
            <a:r>
              <a:rPr lang="en-US" sz="2200" dirty="0"/>
              <a:t>Amendment in 1988</a:t>
            </a:r>
          </a:p>
          <a:p>
            <a:pPr marL="800100" lvl="1" indent="-342900">
              <a:buFont typeface="+mj-lt"/>
              <a:buAutoNum type="arabicPeriod"/>
            </a:pPr>
            <a:endParaRPr lang="en-SG" sz="2200" dirty="0"/>
          </a:p>
          <a:p>
            <a:pPr>
              <a:buFont typeface="+mj-lt"/>
              <a:buAutoNum type="arabicPeriod"/>
            </a:pPr>
            <a:r>
              <a:rPr lang="en-US" sz="2200" dirty="0"/>
              <a:t>Landmark anti-avoidance tax case, Comptroller of Income Tax (CIT) v AQQ and another appeal </a:t>
            </a:r>
            <a:r>
              <a:rPr lang="en-SG" sz="2200" dirty="0"/>
              <a:t>[2014] SGCA 15</a:t>
            </a:r>
            <a:endParaRPr lang="en-US" sz="2200" dirty="0"/>
          </a:p>
          <a:p>
            <a:pPr>
              <a:buFont typeface="+mj-lt"/>
              <a:buAutoNum type="arabicPeriod"/>
            </a:pPr>
            <a:endParaRPr lang="en-SG" sz="2200" dirty="0"/>
          </a:p>
          <a:p>
            <a:pPr>
              <a:buFont typeface="+mj-lt"/>
              <a:buAutoNum type="arabicPeriod"/>
            </a:pPr>
            <a:r>
              <a:rPr lang="en-US" sz="2200" b="1" dirty="0">
                <a:solidFill>
                  <a:srgbClr val="00B0F0"/>
                </a:solidFill>
              </a:rPr>
              <a:t>The approach to Section 33</a:t>
            </a:r>
          </a:p>
          <a:p>
            <a:pPr>
              <a:buFont typeface="+mj-lt"/>
              <a:buAutoNum type="arabicPeriod"/>
            </a:pPr>
            <a:endParaRPr lang="en-SG" sz="2200" dirty="0"/>
          </a:p>
          <a:p>
            <a:pPr>
              <a:buFont typeface="+mj-lt"/>
              <a:buAutoNum type="arabicPeriod"/>
            </a:pPr>
            <a:r>
              <a:rPr lang="en-US" sz="2200" dirty="0"/>
              <a:t>Latest anti-avoidance tax case, GBF v CIT [2016] SGITBR 1</a:t>
            </a:r>
          </a:p>
          <a:p>
            <a:pPr>
              <a:buFont typeface="+mj-lt"/>
              <a:buAutoNum type="arabicPeriod"/>
            </a:pPr>
            <a:endParaRPr lang="en-SG" sz="2000" dirty="0"/>
          </a:p>
          <a:p>
            <a:pPr marL="457200" indent="-457200">
              <a:buFont typeface="+mj-lt"/>
              <a:buAutoNum type="arabicPeriod"/>
            </a:pPr>
            <a:endParaRPr lang="en-GB" sz="2000" dirty="0"/>
          </a:p>
        </p:txBody>
      </p:sp>
      <p:sp>
        <p:nvSpPr>
          <p:cNvPr id="18" name="TextBox 17">
            <a:extLst>
              <a:ext uri="{FF2B5EF4-FFF2-40B4-BE49-F238E27FC236}">
                <a16:creationId xmlns:a16="http://schemas.microsoft.com/office/drawing/2014/main" id="{EF132B1A-BBCD-4A96-83E3-5E0B0FEF1650}"/>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402A45FA-ACF2-4B1D-BE41-13AD8D342E34}"/>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168580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79862"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The approach to 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18</a:t>
              </a:r>
              <a:endParaRPr lang="en-US" dirty="0">
                <a:solidFill>
                  <a:schemeClr val="bg1"/>
                </a:solidFill>
              </a:endParaRPr>
            </a:p>
          </p:txBody>
        </p:sp>
      </p:grpSp>
      <p:sp>
        <p:nvSpPr>
          <p:cNvPr id="18" name="Content Placeholder 2">
            <a:extLst>
              <a:ext uri="{FF2B5EF4-FFF2-40B4-BE49-F238E27FC236}">
                <a16:creationId xmlns:a16="http://schemas.microsoft.com/office/drawing/2014/main" id="{8A5378D4-7316-4AAC-956D-5481F9C665D1}"/>
              </a:ext>
            </a:extLst>
          </p:cNvPr>
          <p:cNvSpPr txBox="1">
            <a:spLocks/>
          </p:cNvSpPr>
          <p:nvPr/>
        </p:nvSpPr>
        <p:spPr>
          <a:xfrm>
            <a:off x="309809" y="1196752"/>
            <a:ext cx="11532605"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SG" sz="2200"/>
              <a:t>Guidance on the approach to Section 33 and its application was issued on 11 July 2016 to:</a:t>
            </a:r>
          </a:p>
          <a:p>
            <a:endParaRPr lang="en-SG" sz="2200"/>
          </a:p>
          <a:p>
            <a:pPr lvl="1">
              <a:buFont typeface="Wingdings" panose="05000000000000000000" pitchFamily="2" charset="2"/>
              <a:buChar char="Ø"/>
            </a:pPr>
            <a:r>
              <a:rPr lang="en-SG" sz="2200"/>
              <a:t>Set out CIT’s approach to the construction of Section 33 (in the light of the AQQ case)</a:t>
            </a:r>
          </a:p>
          <a:p>
            <a:pPr lvl="1">
              <a:buFont typeface="Wingdings" panose="05000000000000000000" pitchFamily="2" charset="2"/>
              <a:buChar char="Ø"/>
            </a:pPr>
            <a:endParaRPr lang="en-SG" sz="2200"/>
          </a:p>
          <a:p>
            <a:pPr lvl="1">
              <a:buFont typeface="Wingdings" panose="05000000000000000000" pitchFamily="2" charset="2"/>
              <a:buChar char="Ø"/>
            </a:pPr>
            <a:r>
              <a:rPr lang="en-SG" sz="2200"/>
              <a:t>Provide examples which in CIT’s view would have the purpose and effect of tax avoidance within the meaning of Section 33(1)</a:t>
            </a:r>
          </a:p>
          <a:p>
            <a:pPr lvl="1"/>
            <a:endParaRPr lang="en-SG" sz="1800"/>
          </a:p>
          <a:p>
            <a:pPr marL="0" indent="0">
              <a:buFont typeface="Arial" panose="020B0604020202020204" pitchFamily="34" charset="0"/>
              <a:buNone/>
            </a:pPr>
            <a:endParaRPr lang="en-GB" dirty="0"/>
          </a:p>
        </p:txBody>
      </p:sp>
      <p:sp>
        <p:nvSpPr>
          <p:cNvPr id="19" name="TextBox 18">
            <a:extLst>
              <a:ext uri="{FF2B5EF4-FFF2-40B4-BE49-F238E27FC236}">
                <a16:creationId xmlns:a16="http://schemas.microsoft.com/office/drawing/2014/main" id="{5D75C6C0-DD35-4503-8BC4-ADC3CA625D5E}"/>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FF5FA577-63D1-41CD-95E8-1387C7944D08}"/>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03390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42218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Outline</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01</a:t>
              </a:r>
              <a:endParaRPr lang="en-US" dirty="0">
                <a:solidFill>
                  <a:schemeClr val="bg1"/>
                </a:solidFill>
              </a:endParaRPr>
            </a:p>
          </p:txBody>
        </p:sp>
      </p:grpSp>
      <p:sp>
        <p:nvSpPr>
          <p:cNvPr id="17" name="Content Placeholder 4">
            <a:extLst>
              <a:ext uri="{FF2B5EF4-FFF2-40B4-BE49-F238E27FC236}">
                <a16:creationId xmlns:a16="http://schemas.microsoft.com/office/drawing/2014/main" id="{2AF5F429-D92D-48EF-8B52-E858182FFE92}"/>
              </a:ext>
            </a:extLst>
          </p:cNvPr>
          <p:cNvSpPr txBox="1">
            <a:spLocks/>
          </p:cNvSpPr>
          <p:nvPr/>
        </p:nvSpPr>
        <p:spPr>
          <a:xfrm>
            <a:off x="349587" y="1196975"/>
            <a:ext cx="11492828" cy="5040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SG" sz="2200" b="1" dirty="0">
                <a:solidFill>
                  <a:srgbClr val="00B0F0"/>
                </a:solidFill>
              </a:rPr>
              <a:t>Singapore’s anti-avoidance tax provision [Section 33 of the Singapore Income Tax Act (SITA)] </a:t>
            </a:r>
          </a:p>
          <a:p>
            <a:pPr lvl="1"/>
            <a:r>
              <a:rPr lang="en-US" sz="2200" b="1" dirty="0">
                <a:solidFill>
                  <a:srgbClr val="00B0F0"/>
                </a:solidFill>
              </a:rPr>
              <a:t>Before 1988 Amendment</a:t>
            </a:r>
            <a:endParaRPr lang="en-SG" sz="2200" b="1" dirty="0">
              <a:solidFill>
                <a:srgbClr val="00B0F0"/>
              </a:solidFill>
            </a:endParaRPr>
          </a:p>
          <a:p>
            <a:pPr lvl="1"/>
            <a:r>
              <a:rPr lang="en-US" sz="2200" b="1" dirty="0">
                <a:solidFill>
                  <a:srgbClr val="00B0F0"/>
                </a:solidFill>
              </a:rPr>
              <a:t>Amendment in 1988</a:t>
            </a:r>
            <a:br>
              <a:rPr lang="en-US" sz="2200" b="1" dirty="0">
                <a:solidFill>
                  <a:srgbClr val="00B0F0"/>
                </a:solidFill>
              </a:rPr>
            </a:br>
            <a:endParaRPr lang="en-SG" sz="2200" dirty="0"/>
          </a:p>
          <a:p>
            <a:pPr>
              <a:buFont typeface="+mj-lt"/>
              <a:buAutoNum type="arabicPeriod"/>
            </a:pPr>
            <a:r>
              <a:rPr lang="en-US" sz="2200" dirty="0"/>
              <a:t>Landmark anti-avoidance tax case, Comptroller of Income Tax (CIT) v AQQ and another appeal </a:t>
            </a:r>
            <a:r>
              <a:rPr lang="en-SG" sz="2200" dirty="0"/>
              <a:t>[2014] SGCA 15</a:t>
            </a:r>
            <a:endParaRPr lang="en-US" sz="2200" dirty="0"/>
          </a:p>
          <a:p>
            <a:pPr>
              <a:buFont typeface="+mj-lt"/>
              <a:buAutoNum type="arabicPeriod"/>
            </a:pPr>
            <a:endParaRPr lang="en-SG" sz="2200" dirty="0"/>
          </a:p>
          <a:p>
            <a:pPr>
              <a:buFont typeface="+mj-lt"/>
              <a:buAutoNum type="arabicPeriod"/>
            </a:pPr>
            <a:r>
              <a:rPr lang="en-US" sz="2200" dirty="0"/>
              <a:t>The approach to Section 33</a:t>
            </a:r>
          </a:p>
          <a:p>
            <a:pPr>
              <a:buFont typeface="+mj-lt"/>
              <a:buAutoNum type="arabicPeriod"/>
            </a:pPr>
            <a:endParaRPr lang="en-SG" sz="2200" dirty="0"/>
          </a:p>
          <a:p>
            <a:pPr>
              <a:buFont typeface="+mj-lt"/>
              <a:buAutoNum type="arabicPeriod"/>
            </a:pPr>
            <a:r>
              <a:rPr lang="en-US" sz="2200" dirty="0"/>
              <a:t>Latest anti-avoidance tax case, GBF v CIT [2016] SGITBR 1</a:t>
            </a:r>
          </a:p>
          <a:p>
            <a:pPr>
              <a:buFont typeface="+mj-lt"/>
              <a:buAutoNum type="arabicPeriod"/>
            </a:pPr>
            <a:endParaRPr lang="en-SG" sz="2000" dirty="0"/>
          </a:p>
          <a:p>
            <a:pPr marL="457200" indent="-457200">
              <a:buFont typeface="+mj-lt"/>
              <a:buAutoNum type="arabicPeriod"/>
            </a:pPr>
            <a:endParaRPr lang="en-GB" sz="2000" dirty="0"/>
          </a:p>
        </p:txBody>
      </p:sp>
      <p:sp>
        <p:nvSpPr>
          <p:cNvPr id="18" name="TextBox 17">
            <a:extLst>
              <a:ext uri="{FF2B5EF4-FFF2-40B4-BE49-F238E27FC236}">
                <a16:creationId xmlns:a16="http://schemas.microsoft.com/office/drawing/2014/main" id="{CC9FDAAD-6C02-4634-BB35-94AD6229F6BD}"/>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F3BEA0F7-F2F9-41AB-BF2D-C1E4963F5DF6}"/>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197356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79862"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The approach to 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19</a:t>
              </a:r>
              <a:endParaRPr lang="en-US" dirty="0">
                <a:solidFill>
                  <a:schemeClr val="bg1"/>
                </a:solidFill>
              </a:endParaRPr>
            </a:p>
          </p:txBody>
        </p:sp>
      </p:grpSp>
      <p:sp>
        <p:nvSpPr>
          <p:cNvPr id="17" name="Content Placeholder 2">
            <a:extLst>
              <a:ext uri="{FF2B5EF4-FFF2-40B4-BE49-F238E27FC236}">
                <a16:creationId xmlns:a16="http://schemas.microsoft.com/office/drawing/2014/main" id="{2D43A2B7-71FF-4A73-9FFB-E778717C9579}"/>
              </a:ext>
            </a:extLst>
          </p:cNvPr>
          <p:cNvSpPr txBox="1">
            <a:spLocks/>
          </p:cNvSpPr>
          <p:nvPr/>
        </p:nvSpPr>
        <p:spPr>
          <a:xfrm>
            <a:off x="349587" y="908720"/>
            <a:ext cx="11492818" cy="5616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G" sz="1100" dirty="0"/>
          </a:p>
          <a:p>
            <a:pPr>
              <a:buFont typeface="Wingdings" panose="05000000000000000000" pitchFamily="2" charset="2"/>
              <a:buChar char="Ø"/>
            </a:pPr>
            <a:r>
              <a:rPr lang="en-US" sz="2200" dirty="0"/>
              <a:t>CIT’s approach to the construction of Section 33 is based on the principles enunciated by the Court of Appeal in the AQQ case:</a:t>
            </a:r>
          </a:p>
          <a:p>
            <a:pPr>
              <a:buFont typeface="Wingdings" panose="05000000000000000000" pitchFamily="2" charset="2"/>
              <a:buChar char="Ø"/>
            </a:pPr>
            <a:endParaRPr lang="en-SG" sz="2000" dirty="0"/>
          </a:p>
          <a:p>
            <a:pPr lvl="1">
              <a:buFont typeface="Wingdings" panose="05000000000000000000" pitchFamily="2" charset="2"/>
              <a:buChar char="Ø"/>
            </a:pPr>
            <a:r>
              <a:rPr lang="en-US" sz="2200" dirty="0"/>
              <a:t>Consider whether an arrangement </a:t>
            </a:r>
            <a:r>
              <a:rPr lang="en-US" sz="2200" i="1" dirty="0"/>
              <a:t>prima facie </a:t>
            </a:r>
            <a:r>
              <a:rPr lang="en-US" sz="2200" dirty="0"/>
              <a:t>falls within any of the three threshold limbs of Section 33(1) such that the taxpayer has derived a tax advantage; and if so,</a:t>
            </a:r>
          </a:p>
          <a:p>
            <a:pPr lvl="1">
              <a:buFont typeface="Wingdings" panose="05000000000000000000" pitchFamily="2" charset="2"/>
              <a:buChar char="Ø"/>
            </a:pPr>
            <a:endParaRPr lang="en-US" sz="1000" dirty="0"/>
          </a:p>
          <a:p>
            <a:pPr lvl="1">
              <a:buFont typeface="Wingdings" panose="05000000000000000000" pitchFamily="2" charset="2"/>
              <a:buChar char="Ø"/>
            </a:pPr>
            <a:r>
              <a:rPr lang="en-US" sz="2200" dirty="0"/>
              <a:t>Whether the taxpayer may avail himself of the statutory exception under Section 33(3)(b); and if not,</a:t>
            </a:r>
          </a:p>
          <a:p>
            <a:pPr lvl="1">
              <a:buFont typeface="Wingdings" panose="05000000000000000000" pitchFamily="2" charset="2"/>
              <a:buChar char="Ø"/>
            </a:pPr>
            <a:endParaRPr lang="en-US" sz="1000" dirty="0"/>
          </a:p>
          <a:p>
            <a:pPr lvl="1">
              <a:buFont typeface="Wingdings" panose="05000000000000000000" pitchFamily="2" charset="2"/>
              <a:buChar char="Ø"/>
            </a:pPr>
            <a:r>
              <a:rPr lang="en-US" sz="2200" dirty="0"/>
              <a:t>Whether the tax advantage obtained arose from the use of a specific provision in the Income Tax Act that was within the intended scope and Parliament’s contemplation and purpose, both as a matter of legal form and economic reality within the context of the entire arrangement</a:t>
            </a:r>
          </a:p>
          <a:p>
            <a:pPr lvl="1">
              <a:buFont typeface="Wingdings" panose="05000000000000000000" pitchFamily="2" charset="2"/>
              <a:buChar char="Ø"/>
            </a:pPr>
            <a:endParaRPr lang="en-SG" sz="2200" dirty="0"/>
          </a:p>
        </p:txBody>
      </p:sp>
      <p:sp>
        <p:nvSpPr>
          <p:cNvPr id="18" name="TextBox 17">
            <a:extLst>
              <a:ext uri="{FF2B5EF4-FFF2-40B4-BE49-F238E27FC236}">
                <a16:creationId xmlns:a16="http://schemas.microsoft.com/office/drawing/2014/main" id="{A40C108B-C1D9-44D2-9DC4-976D77BD3235}"/>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E79A7804-088C-4FD5-999D-86732F9587B6}"/>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413405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79862"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The approach to 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a:t>
              </a:r>
              <a:r>
                <a:rPr lang="mn-MN" b="1" dirty="0">
                  <a:solidFill>
                    <a:schemeClr val="bg1"/>
                  </a:solidFill>
                  <a:latin typeface="Arial" panose="020B0604020202020204" pitchFamily="34" charset="0"/>
                  <a:cs typeface="Arial" panose="020B0604020202020204" pitchFamily="34" charset="0"/>
                </a:rPr>
                <a:t>0</a:t>
              </a:r>
              <a:endParaRPr lang="en-US" dirty="0">
                <a:solidFill>
                  <a:schemeClr val="bg1"/>
                </a:solidFill>
              </a:endParaRPr>
            </a:p>
          </p:txBody>
        </p:sp>
      </p:grpSp>
      <p:sp>
        <p:nvSpPr>
          <p:cNvPr id="17" name="Content Placeholder 2">
            <a:extLst>
              <a:ext uri="{FF2B5EF4-FFF2-40B4-BE49-F238E27FC236}">
                <a16:creationId xmlns:a16="http://schemas.microsoft.com/office/drawing/2014/main" id="{95F7EA94-CD5F-485C-A33C-A702C5AF356E}"/>
              </a:ext>
            </a:extLst>
          </p:cNvPr>
          <p:cNvSpPr txBox="1">
            <a:spLocks/>
          </p:cNvSpPr>
          <p:nvPr/>
        </p:nvSpPr>
        <p:spPr>
          <a:xfrm>
            <a:off x="349587" y="1196752"/>
            <a:ext cx="1153260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SG" sz="2200" dirty="0"/>
              <a:t>Four examples of tax avoidance arrangements were provided by IRAS which would have the purpose and effect of tax avoidance within the meaning of Section 33(1):</a:t>
            </a:r>
          </a:p>
          <a:p>
            <a:pPr>
              <a:buFont typeface="Wingdings" panose="05000000000000000000" pitchFamily="2" charset="2"/>
              <a:buChar char="Ø"/>
            </a:pPr>
            <a:endParaRPr lang="en-SG" sz="1100" dirty="0"/>
          </a:p>
          <a:p>
            <a:pPr lvl="1">
              <a:buFont typeface="Wingdings" panose="05000000000000000000" pitchFamily="2" charset="2"/>
              <a:buChar char="Ø"/>
            </a:pPr>
            <a:r>
              <a:rPr lang="en-SG" sz="2200" dirty="0"/>
              <a:t>Circular flow or round-tripping of funds</a:t>
            </a:r>
          </a:p>
          <a:p>
            <a:pPr lvl="1">
              <a:buFont typeface="Wingdings" panose="05000000000000000000" pitchFamily="2" charset="2"/>
              <a:buChar char="Ø"/>
            </a:pPr>
            <a:endParaRPr lang="en-SG" sz="600" dirty="0"/>
          </a:p>
          <a:p>
            <a:pPr lvl="1">
              <a:buFont typeface="Wingdings" panose="05000000000000000000" pitchFamily="2" charset="2"/>
              <a:buChar char="Ø"/>
            </a:pPr>
            <a:r>
              <a:rPr lang="en-SG" sz="2200" dirty="0"/>
              <a:t>Setting up of more than one entity for the sole purpose of obtaining tax advantage</a:t>
            </a:r>
          </a:p>
          <a:p>
            <a:pPr lvl="1">
              <a:buFont typeface="Wingdings" panose="05000000000000000000" pitchFamily="2" charset="2"/>
              <a:buChar char="Ø"/>
            </a:pPr>
            <a:endParaRPr lang="en-SG" sz="600" dirty="0"/>
          </a:p>
          <a:p>
            <a:pPr lvl="1">
              <a:buFont typeface="Wingdings" panose="05000000000000000000" pitchFamily="2" charset="2"/>
              <a:buChar char="Ø"/>
            </a:pPr>
            <a:r>
              <a:rPr lang="en-SG" sz="2200" dirty="0"/>
              <a:t>Changes in the form of business entity for the sole purpose of obtaining tax advantage</a:t>
            </a:r>
          </a:p>
          <a:p>
            <a:pPr lvl="1">
              <a:buFont typeface="Wingdings" panose="05000000000000000000" pitchFamily="2" charset="2"/>
              <a:buChar char="Ø"/>
            </a:pPr>
            <a:endParaRPr lang="en-SG" sz="600" dirty="0"/>
          </a:p>
          <a:p>
            <a:pPr lvl="1">
              <a:buFont typeface="Wingdings" panose="05000000000000000000" pitchFamily="2" charset="2"/>
              <a:buChar char="Ø"/>
            </a:pPr>
            <a:r>
              <a:rPr lang="en-SG" sz="2200" dirty="0"/>
              <a:t>Attribution of income that is not aligned with economic reality</a:t>
            </a:r>
          </a:p>
          <a:p>
            <a:pPr lvl="1">
              <a:buFont typeface="Wingdings" panose="05000000000000000000" pitchFamily="2" charset="2"/>
              <a:buChar char="Ø"/>
            </a:pPr>
            <a:endParaRPr lang="en-SG" sz="600" dirty="0"/>
          </a:p>
          <a:p>
            <a:pPr>
              <a:buFont typeface="Wingdings" panose="05000000000000000000" pitchFamily="2" charset="2"/>
              <a:buChar char="Ø"/>
            </a:pPr>
            <a:r>
              <a:rPr lang="en-US" sz="2200" dirty="0"/>
              <a:t>The above are just examples; the list is not meant to be exhaustive</a:t>
            </a:r>
          </a:p>
          <a:p>
            <a:pPr lvl="1">
              <a:buFont typeface="Wingdings" panose="05000000000000000000" pitchFamily="2" charset="2"/>
              <a:buChar char="Ø"/>
            </a:pPr>
            <a:endParaRPr lang="en-SG" sz="2200" dirty="0"/>
          </a:p>
          <a:p>
            <a:pPr lvl="1">
              <a:buFont typeface="Wingdings" panose="05000000000000000000" pitchFamily="2" charset="2"/>
              <a:buChar char="Ø"/>
            </a:pPr>
            <a:endParaRPr lang="en-SG" sz="2200" dirty="0"/>
          </a:p>
          <a:p>
            <a:pPr lvl="1">
              <a:buFont typeface="Wingdings" panose="05000000000000000000" pitchFamily="2" charset="2"/>
              <a:buChar char="Ø"/>
            </a:pPr>
            <a:endParaRPr lang="en-SG" sz="2200" dirty="0"/>
          </a:p>
          <a:p>
            <a:pPr lvl="1">
              <a:buFont typeface="Wingdings" panose="05000000000000000000" pitchFamily="2" charset="2"/>
              <a:buChar char="Ø"/>
            </a:pPr>
            <a:endParaRPr lang="en-SG" sz="2200" dirty="0"/>
          </a:p>
          <a:p>
            <a:pPr lvl="1">
              <a:buFont typeface="Wingdings" panose="05000000000000000000" pitchFamily="2" charset="2"/>
              <a:buChar char="Ø"/>
            </a:pPr>
            <a:endParaRPr lang="en-SG" sz="2200" dirty="0"/>
          </a:p>
          <a:p>
            <a:pPr marL="457200" lvl="1" indent="0">
              <a:buFont typeface="Arial" panose="020B0604020202020204" pitchFamily="34" charset="0"/>
              <a:buNone/>
            </a:pPr>
            <a:endParaRPr lang="en-SG" sz="1800" dirty="0"/>
          </a:p>
        </p:txBody>
      </p:sp>
      <p:sp>
        <p:nvSpPr>
          <p:cNvPr id="18" name="TextBox 17">
            <a:extLst>
              <a:ext uri="{FF2B5EF4-FFF2-40B4-BE49-F238E27FC236}">
                <a16:creationId xmlns:a16="http://schemas.microsoft.com/office/drawing/2014/main" id="{0A7F53E1-0838-48B8-83DD-B3539170AD6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1745DF68-8F1A-44B9-948F-7366CEBD7539}"/>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418302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42218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Outline</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21</a:t>
              </a:r>
              <a:endParaRPr lang="en-US" dirty="0">
                <a:solidFill>
                  <a:schemeClr val="bg1"/>
                </a:solidFill>
              </a:endParaRPr>
            </a:p>
          </p:txBody>
        </p:sp>
      </p:grpSp>
      <p:sp>
        <p:nvSpPr>
          <p:cNvPr id="17" name="Content Placeholder 4">
            <a:extLst>
              <a:ext uri="{FF2B5EF4-FFF2-40B4-BE49-F238E27FC236}">
                <a16:creationId xmlns:a16="http://schemas.microsoft.com/office/drawing/2014/main" id="{09DB0151-C76E-46C2-B69B-ABA9B77F7B3F}"/>
              </a:ext>
            </a:extLst>
          </p:cNvPr>
          <p:cNvSpPr txBox="1">
            <a:spLocks/>
          </p:cNvSpPr>
          <p:nvPr/>
        </p:nvSpPr>
        <p:spPr>
          <a:xfrm>
            <a:off x="349586" y="1196975"/>
            <a:ext cx="11532605" cy="5040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SG" sz="2200"/>
              <a:t>Singapore’s anti-avoidance tax provision [Section 33 of the Singapore Income Tax Act (SITA)] </a:t>
            </a:r>
          </a:p>
          <a:p>
            <a:pPr lvl="1"/>
            <a:r>
              <a:rPr lang="en-US" sz="2200"/>
              <a:t>Before 1988 Amendment</a:t>
            </a:r>
            <a:endParaRPr lang="en-SG" sz="2200"/>
          </a:p>
          <a:p>
            <a:pPr lvl="1"/>
            <a:r>
              <a:rPr lang="en-US" sz="2200"/>
              <a:t>Amendment in 1988</a:t>
            </a:r>
          </a:p>
          <a:p>
            <a:pPr marL="800100" lvl="1" indent="-342900">
              <a:buFont typeface="+mj-lt"/>
              <a:buAutoNum type="arabicPeriod"/>
            </a:pPr>
            <a:endParaRPr lang="en-SG" sz="2200"/>
          </a:p>
          <a:p>
            <a:pPr>
              <a:buFont typeface="+mj-lt"/>
              <a:buAutoNum type="arabicPeriod"/>
            </a:pPr>
            <a:r>
              <a:rPr lang="en-US" sz="2200"/>
              <a:t>Landmark anti-avoidance tax case, Comptroller of Income Tax (CIT) v AQQ and another appeal </a:t>
            </a:r>
            <a:r>
              <a:rPr lang="en-SG" sz="2200"/>
              <a:t>[2014] SGCA 15</a:t>
            </a:r>
            <a:endParaRPr lang="en-US" sz="2200"/>
          </a:p>
          <a:p>
            <a:pPr>
              <a:buFont typeface="+mj-lt"/>
              <a:buAutoNum type="arabicPeriod"/>
            </a:pPr>
            <a:endParaRPr lang="en-SG" sz="2200"/>
          </a:p>
          <a:p>
            <a:pPr>
              <a:buFont typeface="+mj-lt"/>
              <a:buAutoNum type="arabicPeriod"/>
            </a:pPr>
            <a:r>
              <a:rPr lang="en-US" sz="2200"/>
              <a:t>The approach to Section 33</a:t>
            </a:r>
          </a:p>
          <a:p>
            <a:pPr>
              <a:buFont typeface="+mj-lt"/>
              <a:buAutoNum type="arabicPeriod"/>
            </a:pPr>
            <a:endParaRPr lang="en-SG" sz="2200"/>
          </a:p>
          <a:p>
            <a:pPr>
              <a:buFont typeface="+mj-lt"/>
              <a:buAutoNum type="arabicPeriod"/>
            </a:pPr>
            <a:r>
              <a:rPr lang="en-US" sz="2200" b="1">
                <a:solidFill>
                  <a:srgbClr val="00B0F0"/>
                </a:solidFill>
              </a:rPr>
              <a:t>Latest anti-avoidance tax case, GBF v CIT [2016] SGITBR 1</a:t>
            </a:r>
          </a:p>
          <a:p>
            <a:pPr>
              <a:buFont typeface="+mj-lt"/>
              <a:buAutoNum type="arabicPeriod"/>
            </a:pPr>
            <a:endParaRPr lang="en-SG" sz="2000"/>
          </a:p>
          <a:p>
            <a:pPr marL="457200" indent="-457200">
              <a:buFont typeface="+mj-lt"/>
              <a:buAutoNum type="arabicPeriod"/>
            </a:pPr>
            <a:endParaRPr lang="en-GB" sz="2000" dirty="0"/>
          </a:p>
        </p:txBody>
      </p:sp>
      <p:sp>
        <p:nvSpPr>
          <p:cNvPr id="18" name="TextBox 17">
            <a:extLst>
              <a:ext uri="{FF2B5EF4-FFF2-40B4-BE49-F238E27FC236}">
                <a16:creationId xmlns:a16="http://schemas.microsoft.com/office/drawing/2014/main" id="{9EAE27A4-4D3E-4F92-A39F-51FCB7F5E646}"/>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F980BE12-90C3-4408-8256-1AFB4D416C58}"/>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12996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22</a:t>
              </a:r>
              <a:endParaRPr lang="en-US" dirty="0">
                <a:solidFill>
                  <a:schemeClr val="bg1"/>
                </a:solidFill>
              </a:endParaRPr>
            </a:p>
          </p:txBody>
        </p:sp>
      </p:grpSp>
      <p:pic>
        <p:nvPicPr>
          <p:cNvPr id="17" name="Content Placeholder 3">
            <a:extLst>
              <a:ext uri="{FF2B5EF4-FFF2-40B4-BE49-F238E27FC236}">
                <a16:creationId xmlns:a16="http://schemas.microsoft.com/office/drawing/2014/main" id="{BD562C7B-359D-4823-A359-B4BC042A8149}"/>
              </a:ext>
            </a:extLst>
          </p:cNvPr>
          <p:cNvPicPr>
            <a:picLocks noChangeAspect="1"/>
          </p:cNvPicPr>
          <p:nvPr/>
        </p:nvPicPr>
        <p:blipFill>
          <a:blip r:embed="rId7"/>
          <a:stretch>
            <a:fillRect/>
          </a:stretch>
        </p:blipFill>
        <p:spPr>
          <a:xfrm>
            <a:off x="2151063" y="1160214"/>
            <a:ext cx="7696198" cy="5212904"/>
          </a:xfrm>
          <a:prstGeom prst="rect">
            <a:avLst/>
          </a:prstGeom>
        </p:spPr>
      </p:pic>
      <p:sp>
        <p:nvSpPr>
          <p:cNvPr id="19" name="TextBox 18">
            <a:extLst>
              <a:ext uri="{FF2B5EF4-FFF2-40B4-BE49-F238E27FC236}">
                <a16:creationId xmlns:a16="http://schemas.microsoft.com/office/drawing/2014/main" id="{8CE73800-B472-4192-8D11-9016545808E2}"/>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02E02B7F-A44B-4406-881E-02C26A4C098B}"/>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
        <p:nvSpPr>
          <p:cNvPr id="22" name="TextBox 21">
            <a:extLst>
              <a:ext uri="{FF2B5EF4-FFF2-40B4-BE49-F238E27FC236}">
                <a16:creationId xmlns:a16="http://schemas.microsoft.com/office/drawing/2014/main" id="{8EFE0BE3-964E-4A9F-A975-23C1D9C8C4B6}"/>
              </a:ext>
            </a:extLst>
          </p:cNvPr>
          <p:cNvSpPr txBox="1"/>
          <p:nvPr/>
        </p:nvSpPr>
        <p:spPr>
          <a:xfrm>
            <a:off x="6919298" y="6346755"/>
            <a:ext cx="5256584" cy="230832"/>
          </a:xfrm>
          <a:prstGeom prst="rect">
            <a:avLst/>
          </a:prstGeom>
          <a:noFill/>
        </p:spPr>
        <p:txBody>
          <a:bodyPr wrap="square" rtlCol="0">
            <a:spAutoFit/>
          </a:bodyPr>
          <a:lstStyle/>
          <a:p>
            <a:r>
              <a:rPr lang="en-US" sz="900" dirty="0"/>
              <a:t>Source : IRAS’ website re Doctor’s restructuring arrangement struck down for tax avoidance</a:t>
            </a:r>
            <a:endParaRPr lang="en-SG" sz="900" dirty="0"/>
          </a:p>
        </p:txBody>
      </p:sp>
    </p:spTree>
    <p:extLst>
      <p:ext uri="{BB962C8B-B14F-4D97-AF65-F5344CB8AC3E}">
        <p14:creationId xmlns:p14="http://schemas.microsoft.com/office/powerpoint/2010/main" val="137315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23</a:t>
              </a:r>
              <a:endParaRPr lang="en-US" dirty="0">
                <a:solidFill>
                  <a:schemeClr val="bg1"/>
                </a:solidFill>
              </a:endParaRPr>
            </a:p>
          </p:txBody>
        </p:sp>
      </p:grpSp>
      <p:sp>
        <p:nvSpPr>
          <p:cNvPr id="17" name="Content Placeholder 2">
            <a:extLst>
              <a:ext uri="{FF2B5EF4-FFF2-40B4-BE49-F238E27FC236}">
                <a16:creationId xmlns:a16="http://schemas.microsoft.com/office/drawing/2014/main" id="{69B7125F-C0CF-4524-BA0D-2AA050B6FDBB}"/>
              </a:ext>
            </a:extLst>
          </p:cNvPr>
          <p:cNvSpPr txBox="1">
            <a:spLocks/>
          </p:cNvSpPr>
          <p:nvPr/>
        </p:nvSpPr>
        <p:spPr>
          <a:xfrm>
            <a:off x="279401" y="1099465"/>
            <a:ext cx="11602786" cy="4968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sz="2200"/>
              <a:t>Facts of the case</a:t>
            </a:r>
          </a:p>
          <a:p>
            <a:pPr marL="0" indent="0">
              <a:buFont typeface="Arial" panose="020B0604020202020204" pitchFamily="34" charset="0"/>
              <a:buNone/>
            </a:pPr>
            <a:r>
              <a:rPr lang="en-SG" sz="2200"/>
              <a:t> </a:t>
            </a:r>
          </a:p>
          <a:p>
            <a:pPr>
              <a:buFont typeface="Wingdings" panose="05000000000000000000" pitchFamily="2" charset="2"/>
              <a:buChar char="Ø"/>
            </a:pPr>
            <a:r>
              <a:rPr lang="en-SG" sz="2200"/>
              <a:t>In 1996, the taxpayer, a medical practitioner, together with his wife, incorporated a company (G) to conduct a plastic and cosmetic surgery business. Both the taxpayer and his wife were directors and shareholders of G, and the taxpayer was the sole medical practitioner in G. </a:t>
            </a:r>
          </a:p>
          <a:p>
            <a:pPr>
              <a:buFont typeface="Wingdings" panose="05000000000000000000" pitchFamily="2" charset="2"/>
              <a:buChar char="Ø"/>
            </a:pPr>
            <a:endParaRPr lang="en-SG" sz="2200"/>
          </a:p>
          <a:p>
            <a:pPr>
              <a:buFont typeface="Wingdings" panose="05000000000000000000" pitchFamily="2" charset="2"/>
              <a:buChar char="Ø"/>
            </a:pPr>
            <a:r>
              <a:rPr lang="en-SG" sz="2200"/>
              <a:t>In March 2008, pursuant to a share purchase agreement, the taxpayer and his wife sold their shares in G to another company (B). The principal business activities of G remained unchanged. The taxpayer and his wife continued as directors of G and the taxpayer also continued to be employed by G as the sole medical practitioner.</a:t>
            </a:r>
          </a:p>
          <a:p>
            <a:pPr lvl="1">
              <a:buFont typeface="Arial" panose="020B0604020202020204" pitchFamily="34" charset="0"/>
              <a:buChar char="►"/>
            </a:pPr>
            <a:endParaRPr lang="en-SG" sz="2200"/>
          </a:p>
          <a:p>
            <a:pPr marL="457200" lvl="1" indent="0">
              <a:buFont typeface="Arial" panose="020B0604020202020204" pitchFamily="34" charset="0"/>
              <a:buNone/>
            </a:pPr>
            <a:endParaRPr lang="en-SG" sz="2200" dirty="0"/>
          </a:p>
        </p:txBody>
      </p:sp>
      <p:sp>
        <p:nvSpPr>
          <p:cNvPr id="18" name="TextBox 17">
            <a:extLst>
              <a:ext uri="{FF2B5EF4-FFF2-40B4-BE49-F238E27FC236}">
                <a16:creationId xmlns:a16="http://schemas.microsoft.com/office/drawing/2014/main" id="{889DDE2C-C2C8-4A2C-B7F3-57440D4680D0}"/>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AF451218-C703-4B5B-85A2-D2ECE0713CB5}"/>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20715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24</a:t>
              </a:r>
              <a:endParaRPr lang="en-US" dirty="0">
                <a:solidFill>
                  <a:schemeClr val="bg1"/>
                </a:solidFill>
              </a:endParaRPr>
            </a:p>
          </p:txBody>
        </p:sp>
      </p:grpSp>
      <p:sp>
        <p:nvSpPr>
          <p:cNvPr id="17" name="Content Placeholder 2">
            <a:extLst>
              <a:ext uri="{FF2B5EF4-FFF2-40B4-BE49-F238E27FC236}">
                <a16:creationId xmlns:a16="http://schemas.microsoft.com/office/drawing/2014/main" id="{12FB7139-753D-48A2-863B-840B3988D1B0}"/>
              </a:ext>
            </a:extLst>
          </p:cNvPr>
          <p:cNvSpPr txBox="1">
            <a:spLocks/>
          </p:cNvSpPr>
          <p:nvPr/>
        </p:nvSpPr>
        <p:spPr>
          <a:xfrm>
            <a:off x="309809" y="1114246"/>
            <a:ext cx="11572382"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sz="2200" dirty="0"/>
              <a:t>Facts of the case </a:t>
            </a:r>
          </a:p>
          <a:p>
            <a:pPr marL="0" indent="0">
              <a:buFont typeface="Arial" panose="020B0604020202020204" pitchFamily="34" charset="0"/>
              <a:buNone/>
            </a:pPr>
            <a:endParaRPr lang="en-SG" sz="2200" dirty="0"/>
          </a:p>
          <a:p>
            <a:pPr>
              <a:buFont typeface="Wingdings" panose="05000000000000000000" pitchFamily="2" charset="2"/>
              <a:buChar char="Ø"/>
            </a:pPr>
            <a:r>
              <a:rPr lang="en-SG" sz="2200" dirty="0"/>
              <a:t>In July 2008, the taxpayer formed a corporate partnership (C) with two new corporate partners (D and E). D and E were wholly owned by the taxpayer and his wife respectively. </a:t>
            </a:r>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Under the new arrangement, the “physician compensation” for the taxpayer’s services was paid by G to the corporate partnership C.</a:t>
            </a:r>
          </a:p>
          <a:p>
            <a:pPr marL="0" indent="0">
              <a:buFont typeface="Arial" panose="020B0604020202020204" pitchFamily="34" charset="0"/>
              <a:buNone/>
            </a:pPr>
            <a:endParaRPr lang="en-SG" sz="2200" dirty="0"/>
          </a:p>
          <a:p>
            <a:pPr lvl="1">
              <a:buFont typeface="Arial" panose="020B0604020202020204" pitchFamily="34" charset="0"/>
              <a:buChar char="►"/>
            </a:pPr>
            <a:endParaRPr lang="en-SG" sz="2200" dirty="0"/>
          </a:p>
          <a:p>
            <a:pPr marL="457200" lvl="1" indent="0">
              <a:buFont typeface="Arial" panose="020B0604020202020204" pitchFamily="34" charset="0"/>
              <a:buNone/>
            </a:pPr>
            <a:endParaRPr lang="en-SG" sz="2200" dirty="0"/>
          </a:p>
        </p:txBody>
      </p:sp>
      <p:sp>
        <p:nvSpPr>
          <p:cNvPr id="18" name="TextBox 17">
            <a:extLst>
              <a:ext uri="{FF2B5EF4-FFF2-40B4-BE49-F238E27FC236}">
                <a16:creationId xmlns:a16="http://schemas.microsoft.com/office/drawing/2014/main" id="{25A3CE52-6C09-4FBD-8729-86BAB19D9EE5}"/>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E663CD34-C0E4-4DEC-836F-7B23215DE874}"/>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20744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25</a:t>
              </a:r>
              <a:endParaRPr lang="en-US" dirty="0">
                <a:solidFill>
                  <a:schemeClr val="bg1"/>
                </a:solidFill>
              </a:endParaRPr>
            </a:p>
          </p:txBody>
        </p:sp>
      </p:grpSp>
      <p:sp>
        <p:nvSpPr>
          <p:cNvPr id="17" name="Content Placeholder 2">
            <a:extLst>
              <a:ext uri="{FF2B5EF4-FFF2-40B4-BE49-F238E27FC236}">
                <a16:creationId xmlns:a16="http://schemas.microsoft.com/office/drawing/2014/main" id="{123EADA6-C445-4141-BA30-D1D41C7D1426}"/>
              </a:ext>
            </a:extLst>
          </p:cNvPr>
          <p:cNvSpPr txBox="1">
            <a:spLocks/>
          </p:cNvSpPr>
          <p:nvPr/>
        </p:nvSpPr>
        <p:spPr>
          <a:xfrm>
            <a:off x="309809" y="1124744"/>
            <a:ext cx="11572382" cy="5544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Decision of the ITBR</a:t>
            </a:r>
          </a:p>
          <a:p>
            <a:pPr marL="0" indent="0">
              <a:buFont typeface="Arial" panose="020B0604020202020204" pitchFamily="34" charset="0"/>
              <a:buNone/>
            </a:pPr>
            <a:endParaRPr lang="en-US" sz="2200" dirty="0"/>
          </a:p>
          <a:p>
            <a:pPr>
              <a:buFont typeface="Wingdings" panose="05000000000000000000" pitchFamily="2" charset="2"/>
              <a:buChar char="Ø"/>
            </a:pPr>
            <a:r>
              <a:rPr lang="en-SG" sz="2200" dirty="0"/>
              <a:t>It was found that there was no change in the </a:t>
            </a:r>
            <a:r>
              <a:rPr lang="en-SG" sz="2200" i="1" dirty="0"/>
              <a:t>modus operandi</a:t>
            </a:r>
            <a:r>
              <a:rPr lang="en-SG" sz="2200" dirty="0"/>
              <a:t> of G’s practice following the arrangement. C, D and E, had no functional role in G’s practice. There was also no evidence to substantiate the taxpayer’s assertions that the arrangement was set up for the protection of practice and business risks, and for business convenience and benefits to grow the practice. </a:t>
            </a:r>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Hence, it was concluded that there was no genuine commercial reason for the restructuring arrangement. The arrangement was formed solely to receive the taxpayer’s compensation and manage it in the most tax efficient manner.</a:t>
            </a:r>
          </a:p>
          <a:p>
            <a:pPr>
              <a:buFont typeface="Wingdings" panose="05000000000000000000" pitchFamily="2" charset="2"/>
              <a:buChar char="Ø"/>
            </a:pPr>
            <a:endParaRPr lang="en-SG" sz="2200" dirty="0"/>
          </a:p>
          <a:p>
            <a:pPr>
              <a:buFont typeface="Wingdings" panose="05000000000000000000" pitchFamily="2" charset="2"/>
              <a:buChar char="Ø"/>
            </a:pPr>
            <a:endParaRPr lang="en-SG" sz="2200" dirty="0"/>
          </a:p>
          <a:p>
            <a:endParaRPr lang="en-SG" sz="1800" dirty="0"/>
          </a:p>
          <a:p>
            <a:pPr marL="0" indent="0">
              <a:buFont typeface="Arial" panose="020B0604020202020204" pitchFamily="34" charset="0"/>
              <a:buNone/>
            </a:pPr>
            <a:endParaRPr lang="en-GB" dirty="0"/>
          </a:p>
        </p:txBody>
      </p:sp>
      <p:sp>
        <p:nvSpPr>
          <p:cNvPr id="18" name="TextBox 17">
            <a:extLst>
              <a:ext uri="{FF2B5EF4-FFF2-40B4-BE49-F238E27FC236}">
                <a16:creationId xmlns:a16="http://schemas.microsoft.com/office/drawing/2014/main" id="{8B021719-CEA1-4C44-8BEA-E3E3E7AB3B8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94100E1B-BABE-4237-95C7-360AFFBF7C30}"/>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782278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26</a:t>
              </a:r>
              <a:endParaRPr lang="en-US" dirty="0">
                <a:solidFill>
                  <a:schemeClr val="bg1"/>
                </a:solidFill>
              </a:endParaRPr>
            </a:p>
          </p:txBody>
        </p:sp>
      </p:grpSp>
      <p:sp>
        <p:nvSpPr>
          <p:cNvPr id="17" name="Content Placeholder 2">
            <a:extLst>
              <a:ext uri="{FF2B5EF4-FFF2-40B4-BE49-F238E27FC236}">
                <a16:creationId xmlns:a16="http://schemas.microsoft.com/office/drawing/2014/main" id="{D0C4EB3C-5901-4376-A2AF-D4042A82E822}"/>
              </a:ext>
            </a:extLst>
          </p:cNvPr>
          <p:cNvSpPr txBox="1">
            <a:spLocks/>
          </p:cNvSpPr>
          <p:nvPr/>
        </p:nvSpPr>
        <p:spPr>
          <a:xfrm>
            <a:off x="309809" y="1124744"/>
            <a:ext cx="11630985" cy="5544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Decision of the ITBR</a:t>
            </a:r>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The taxpayer could not rely on the Section 33(3)(b) exception as one of the main subjective purposes of the arrangement was to avoid tax.</a:t>
            </a:r>
          </a:p>
          <a:p>
            <a:pPr>
              <a:buFont typeface="Wingdings" panose="05000000000000000000" pitchFamily="2" charset="2"/>
              <a:buChar char="Ø"/>
            </a:pPr>
            <a:endParaRPr lang="en-SG" sz="2200" dirty="0"/>
          </a:p>
          <a:p>
            <a:pPr>
              <a:buFont typeface="Wingdings" panose="05000000000000000000" pitchFamily="2" charset="2"/>
              <a:buChar char="Ø"/>
            </a:pPr>
            <a:r>
              <a:rPr lang="en-SG" sz="2200" dirty="0"/>
              <a:t> The CIT had acted reasonably in disregarding the taxpayer’s </a:t>
            </a:r>
            <a:r>
              <a:rPr lang="en-GB" sz="2200" dirty="0"/>
              <a:t>restructuring arrangement.</a:t>
            </a:r>
            <a:endParaRPr lang="en-SG" sz="2200" dirty="0"/>
          </a:p>
          <a:p>
            <a:pPr>
              <a:buFont typeface="Wingdings" panose="05000000000000000000" pitchFamily="2" charset="2"/>
              <a:buChar char="Ø"/>
            </a:pPr>
            <a:endParaRPr lang="en-SG" sz="2200" dirty="0"/>
          </a:p>
          <a:p>
            <a:pPr>
              <a:buFont typeface="Wingdings" panose="05000000000000000000" pitchFamily="2" charset="2"/>
              <a:buChar char="Ø"/>
            </a:pPr>
            <a:endParaRPr lang="en-SG" sz="2200" dirty="0"/>
          </a:p>
          <a:p>
            <a:endParaRPr lang="en-SG" sz="1800" dirty="0"/>
          </a:p>
          <a:p>
            <a:pPr marL="0" indent="0">
              <a:buFont typeface="Arial" panose="020B0604020202020204" pitchFamily="34" charset="0"/>
              <a:buNone/>
            </a:pPr>
            <a:endParaRPr lang="en-GB" dirty="0"/>
          </a:p>
        </p:txBody>
      </p:sp>
      <p:sp>
        <p:nvSpPr>
          <p:cNvPr id="18" name="TextBox 17">
            <a:extLst>
              <a:ext uri="{FF2B5EF4-FFF2-40B4-BE49-F238E27FC236}">
                <a16:creationId xmlns:a16="http://schemas.microsoft.com/office/drawing/2014/main" id="{CB381971-611D-4906-977D-603C0869024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F37BB30F-4147-4E4D-BD26-34C2EE10B269}"/>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81429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81734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GBF v CIT [2016] SGITBR 1</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en-SG" b="1" dirty="0">
                  <a:solidFill>
                    <a:schemeClr val="bg1"/>
                  </a:solidFill>
                  <a:latin typeface="Arial" panose="020B0604020202020204" pitchFamily="34" charset="0"/>
                  <a:cs typeface="Arial" panose="020B0604020202020204" pitchFamily="34" charset="0"/>
                </a:rPr>
                <a:t>27</a:t>
              </a:r>
              <a:endParaRPr lang="en-US" dirty="0">
                <a:solidFill>
                  <a:schemeClr val="bg1"/>
                </a:solidFill>
              </a:endParaRPr>
            </a:p>
          </p:txBody>
        </p:sp>
      </p:grpSp>
      <p:sp>
        <p:nvSpPr>
          <p:cNvPr id="17" name="Content Placeholder 2">
            <a:extLst>
              <a:ext uri="{FF2B5EF4-FFF2-40B4-BE49-F238E27FC236}">
                <a16:creationId xmlns:a16="http://schemas.microsoft.com/office/drawing/2014/main" id="{52D16394-EF3B-4C78-9361-A3C732CD081D}"/>
              </a:ext>
            </a:extLst>
          </p:cNvPr>
          <p:cNvSpPr txBox="1">
            <a:spLocks/>
          </p:cNvSpPr>
          <p:nvPr/>
        </p:nvSpPr>
        <p:spPr>
          <a:xfrm>
            <a:off x="309809" y="1124744"/>
            <a:ext cx="11572381" cy="5184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t>Comments on the GBF case</a:t>
            </a:r>
          </a:p>
          <a:p>
            <a:pPr>
              <a:buFont typeface="Wingdings" panose="05000000000000000000" pitchFamily="2" charset="2"/>
              <a:buChar char="Ø"/>
            </a:pPr>
            <a:r>
              <a:rPr lang="en-SG" sz="2200"/>
              <a:t>The case pertains to a change in business form (corporate vs partnership) in order to obtain a tax advantage.</a:t>
            </a:r>
          </a:p>
          <a:p>
            <a:pPr>
              <a:buFont typeface="Wingdings" panose="05000000000000000000" pitchFamily="2" charset="2"/>
              <a:buChar char="Ø"/>
            </a:pPr>
            <a:r>
              <a:rPr lang="en-SG" sz="2200"/>
              <a:t>The arguments in the case focused on whether the taxpayer had bona fide commercial reasons for the arrangement that was entered into. </a:t>
            </a:r>
          </a:p>
          <a:p>
            <a:pPr>
              <a:buFont typeface="Wingdings" panose="05000000000000000000" pitchFamily="2" charset="2"/>
              <a:buChar char="Ø"/>
            </a:pPr>
            <a:r>
              <a:rPr lang="en-GB" sz="2200"/>
              <a:t>The Board stated that the taxpayer’s explanation of his business purpose was based solely on oral evidence, which could neither be discerned from documentary evidence nor in his conduct in putting his business plan into action. </a:t>
            </a:r>
          </a:p>
          <a:p>
            <a:pPr>
              <a:buFont typeface="Wingdings" panose="05000000000000000000" pitchFamily="2" charset="2"/>
              <a:buChar char="Ø"/>
            </a:pPr>
            <a:r>
              <a:rPr lang="en-GB" sz="2200"/>
              <a:t>The case reiterates that Singapore’s GAAR needs to be taken seriously and must be considered when arrangements are put in place that produce a tax advantage. </a:t>
            </a:r>
            <a:endParaRPr lang="en-SG" sz="2200"/>
          </a:p>
          <a:p>
            <a:pPr lvl="1"/>
            <a:endParaRPr lang="en-SG" sz="2200"/>
          </a:p>
          <a:p>
            <a:pPr lvl="1"/>
            <a:endParaRPr lang="en-SG" sz="1800" dirty="0"/>
          </a:p>
        </p:txBody>
      </p:sp>
      <p:sp>
        <p:nvSpPr>
          <p:cNvPr id="18" name="TextBox 17">
            <a:extLst>
              <a:ext uri="{FF2B5EF4-FFF2-40B4-BE49-F238E27FC236}">
                <a16:creationId xmlns:a16="http://schemas.microsoft.com/office/drawing/2014/main" id="{5461D27F-F6F5-44C4-A516-1AF502712958}"/>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E36DDFC4-6382-4955-888A-C6D80D29035C}"/>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59103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214193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Conclusion</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18704" cy="369332"/>
            </a:xfrm>
            <a:prstGeom prst="rect">
              <a:avLst/>
            </a:prstGeom>
          </p:spPr>
          <p:txBody>
            <a:bodyPr wrap="none">
              <a:spAutoFit/>
            </a:bodyPr>
            <a:lstStyle/>
            <a:p>
              <a:r>
                <a:rPr lang="en-US" b="1" dirty="0">
                  <a:solidFill>
                    <a:schemeClr val="bg1"/>
                  </a:solidFill>
                </a:rPr>
                <a:t>28</a:t>
              </a:r>
            </a:p>
          </p:txBody>
        </p:sp>
      </p:grpSp>
      <p:sp>
        <p:nvSpPr>
          <p:cNvPr id="17" name="Content Placeholder 2">
            <a:extLst>
              <a:ext uri="{FF2B5EF4-FFF2-40B4-BE49-F238E27FC236}">
                <a16:creationId xmlns:a16="http://schemas.microsoft.com/office/drawing/2014/main" id="{3D981753-BA84-43FC-90E1-12D79DDAA0CF}"/>
              </a:ext>
            </a:extLst>
          </p:cNvPr>
          <p:cNvSpPr txBox="1">
            <a:spLocks/>
          </p:cNvSpPr>
          <p:nvPr/>
        </p:nvSpPr>
        <p:spPr>
          <a:xfrm>
            <a:off x="279399" y="1124744"/>
            <a:ext cx="11602791" cy="5528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SG" sz="1200" dirty="0"/>
          </a:p>
          <a:p>
            <a:pPr>
              <a:buFont typeface="Wingdings" panose="05000000000000000000" pitchFamily="2" charset="2"/>
              <a:buChar char="Ø"/>
            </a:pPr>
            <a:r>
              <a:rPr lang="en-US" sz="2200" dirty="0"/>
              <a:t>The recent tax development as well as the e-tax guide sends a strong signal that general anti-avoidance rule (GAAR) is firmly on the IRAS’ agenda and does not just apply to highly complex financing arrangements such as those in the AQQ case.</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With the evolving tax landscape and base erosion and profit shifting (“BEPS”) initiatives, OECD countries and BEPS associates are incorporating anti-abuse rule to combat treaty shopping. </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All these further reinforce the stance against abusive arrangements.</a:t>
            </a:r>
          </a:p>
        </p:txBody>
      </p:sp>
      <p:sp>
        <p:nvSpPr>
          <p:cNvPr id="18" name="TextBox 17">
            <a:extLst>
              <a:ext uri="{FF2B5EF4-FFF2-40B4-BE49-F238E27FC236}">
                <a16:creationId xmlns:a16="http://schemas.microsoft.com/office/drawing/2014/main" id="{2CFDF165-ABFB-406C-8C32-6759030914DF}"/>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FC5AE8A9-07FB-4C15-86A1-1E82B18810E0}"/>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213150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3235"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2</a:t>
              </a:r>
              <a:endParaRPr lang="en-US" dirty="0">
                <a:solidFill>
                  <a:schemeClr val="bg1"/>
                </a:solidFill>
              </a:endParaRPr>
            </a:p>
          </p:txBody>
        </p:sp>
      </p:grpSp>
      <p:sp>
        <p:nvSpPr>
          <p:cNvPr id="17" name="Content Placeholder 2">
            <a:extLst>
              <a:ext uri="{FF2B5EF4-FFF2-40B4-BE49-F238E27FC236}">
                <a16:creationId xmlns:a16="http://schemas.microsoft.com/office/drawing/2014/main" id="{1A288205-7A13-45AE-AB20-F8C016D2B518}"/>
              </a:ext>
            </a:extLst>
          </p:cNvPr>
          <p:cNvSpPr txBox="1">
            <a:spLocks/>
          </p:cNvSpPr>
          <p:nvPr/>
        </p:nvSpPr>
        <p:spPr>
          <a:xfrm>
            <a:off x="279401" y="1196752"/>
            <a:ext cx="1160279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i="1" dirty="0"/>
              <a:t>Prior to 29 January 1988 (Before Income Tax (Amendment) Act 1988):</a:t>
            </a:r>
          </a:p>
          <a:p>
            <a:pPr marL="0" indent="0">
              <a:buFont typeface="Arial" panose="020B0604020202020204" pitchFamily="34" charset="0"/>
              <a:buNone/>
            </a:pPr>
            <a:endParaRPr lang="en-US" sz="2200" i="1" dirty="0"/>
          </a:p>
          <a:p>
            <a:pPr marL="0" indent="0">
              <a:buFont typeface="Arial" panose="020B0604020202020204" pitchFamily="34" charset="0"/>
              <a:buNone/>
            </a:pPr>
            <a:r>
              <a:rPr lang="en-US" sz="2200" dirty="0"/>
              <a:t>33 — </a:t>
            </a:r>
          </a:p>
          <a:p>
            <a:pPr marL="0" indent="0">
              <a:buFont typeface="Arial" panose="020B0604020202020204" pitchFamily="34" charset="0"/>
              <a:buNone/>
            </a:pPr>
            <a:r>
              <a:rPr lang="en-US" sz="2200" dirty="0"/>
              <a:t>(1)  </a:t>
            </a:r>
            <a:r>
              <a:rPr lang="en-SG" sz="2200" dirty="0"/>
              <a:t> Where the Comptroller is of the opinion that any transaction which reduces or would reduce the amount of tax payable by any person is artificial or fictitious or that any disposition is not in fact given effect to, he may disregard any such transaction or disposition and the persons concerned shall be assessable accordingly. </a:t>
            </a:r>
          </a:p>
          <a:p>
            <a:pPr marL="0" indent="0">
              <a:buFont typeface="Arial" panose="020B0604020202020204" pitchFamily="34" charset="0"/>
              <a:buNone/>
            </a:pPr>
            <a:endParaRPr lang="en-SG" sz="2200" dirty="0"/>
          </a:p>
          <a:p>
            <a:pPr marL="0" indent="0">
              <a:buFont typeface="Arial" panose="020B0604020202020204" pitchFamily="34" charset="0"/>
              <a:buNone/>
            </a:pPr>
            <a:r>
              <a:rPr lang="en-SG" sz="2200" dirty="0"/>
              <a:t>(2)   In this section, “disposition” includes any trust, grant, covenant, agreement or arrangement.</a:t>
            </a:r>
          </a:p>
          <a:p>
            <a:pPr marL="0" indent="0">
              <a:buFont typeface="Arial" panose="020B0604020202020204" pitchFamily="34" charset="0"/>
              <a:buNone/>
            </a:pPr>
            <a:endParaRPr lang="en-SG" sz="3200" i="1" dirty="0"/>
          </a:p>
          <a:p>
            <a:endParaRPr lang="en-GB" dirty="0"/>
          </a:p>
        </p:txBody>
      </p:sp>
      <p:sp>
        <p:nvSpPr>
          <p:cNvPr id="18" name="TextBox 17">
            <a:extLst>
              <a:ext uri="{FF2B5EF4-FFF2-40B4-BE49-F238E27FC236}">
                <a16:creationId xmlns:a16="http://schemas.microsoft.com/office/drawing/2014/main" id="{07C4B249-5686-4D42-9740-2EBE8BC6507B}"/>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0E76B8BA-BB3B-45C6-A80A-6131E2B9AC80}"/>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15215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529"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8558"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Thank You</a:t>
            </a:r>
          </a:p>
        </p:txBody>
      </p:sp>
      <p:sp>
        <p:nvSpPr>
          <p:cNvPr id="17" name="TextBox 16">
            <a:extLst>
              <a:ext uri="{FF2B5EF4-FFF2-40B4-BE49-F238E27FC236}">
                <a16:creationId xmlns:a16="http://schemas.microsoft.com/office/drawing/2014/main" id="{499BEA4A-CFA7-4BB3-ACDF-04A8CA014711}"/>
              </a:ext>
            </a:extLst>
          </p:cNvPr>
          <p:cNvSpPr txBox="1"/>
          <p:nvPr/>
        </p:nvSpPr>
        <p:spPr>
          <a:xfrm>
            <a:off x="279400" y="1412776"/>
            <a:ext cx="11602791" cy="3554819"/>
          </a:xfrm>
          <a:prstGeom prst="rect">
            <a:avLst/>
          </a:prstGeom>
          <a:noFill/>
        </p:spPr>
        <p:txBody>
          <a:bodyPr wrap="square" rtlCol="0">
            <a:spAutoFit/>
          </a:bodyPr>
          <a:lstStyle/>
          <a:p>
            <a:r>
              <a:rPr lang="en-SG" sz="2200" b="1" dirty="0"/>
              <a:t>Mrs Chung-Sim Siew Moon</a:t>
            </a:r>
          </a:p>
          <a:p>
            <a:pPr>
              <a:spcBef>
                <a:spcPts val="600"/>
              </a:spcBef>
            </a:pPr>
            <a:r>
              <a:rPr lang="en-SG" sz="2200" b="1" dirty="0"/>
              <a:t>Board Member</a:t>
            </a:r>
          </a:p>
          <a:p>
            <a:r>
              <a:rPr lang="en-SG" sz="2200" b="1" dirty="0"/>
              <a:t>Singapore Institute of Accredited Tax Professionals </a:t>
            </a:r>
          </a:p>
          <a:p>
            <a:endParaRPr lang="en-SG" sz="2200" b="1" dirty="0"/>
          </a:p>
          <a:p>
            <a:r>
              <a:rPr lang="en-US" sz="2200" dirty="0"/>
              <a:t>Asia-Pacific Tax Policy and </a:t>
            </a:r>
            <a:r>
              <a:rPr lang="en-US" sz="2200"/>
              <a:t>Controversy Leader</a:t>
            </a:r>
            <a:br>
              <a:rPr lang="en-SG" sz="2200" dirty="0"/>
            </a:br>
            <a:r>
              <a:rPr lang="en-SG" sz="2200" dirty="0"/>
              <a:t>Partner</a:t>
            </a:r>
          </a:p>
          <a:p>
            <a:r>
              <a:rPr lang="en-US" sz="2200" dirty="0"/>
              <a:t>Ernst &amp; Young Solutions LLP</a:t>
            </a:r>
            <a:endParaRPr lang="en-SG" sz="2200" dirty="0"/>
          </a:p>
          <a:p>
            <a:endParaRPr lang="en-SG" sz="2200" dirty="0"/>
          </a:p>
          <a:p>
            <a:r>
              <a:rPr lang="en-GB" sz="2200" dirty="0"/>
              <a:t>Office: +65 6309 8807</a:t>
            </a:r>
            <a:br>
              <a:rPr lang="en-GB" sz="2200" dirty="0"/>
            </a:br>
            <a:r>
              <a:rPr lang="en-GB" sz="2200" dirty="0"/>
              <a:t>Email: siew-moon.sim@sg.ey.com</a:t>
            </a:r>
            <a:endParaRPr lang="en-US" sz="2200" dirty="0"/>
          </a:p>
        </p:txBody>
      </p:sp>
      <p:sp>
        <p:nvSpPr>
          <p:cNvPr id="18" name="TextBox 7">
            <a:extLst>
              <a:ext uri="{FF2B5EF4-FFF2-40B4-BE49-F238E27FC236}">
                <a16:creationId xmlns:a16="http://schemas.microsoft.com/office/drawing/2014/main" id="{9F595801-9587-4BE8-B0E7-BEAE58E04FEC}"/>
              </a:ext>
            </a:extLst>
          </p:cNvPr>
          <p:cNvSpPr txBox="1">
            <a:spLocks noChangeArrowheads="1"/>
          </p:cNvSpPr>
          <p:nvPr/>
        </p:nvSpPr>
        <p:spPr bwMode="auto">
          <a:xfrm>
            <a:off x="279400" y="5818188"/>
            <a:ext cx="11602791" cy="553998"/>
          </a:xfrm>
          <a:prstGeom prst="rect">
            <a:avLst/>
          </a:prstGeom>
          <a:noFill/>
          <a:ln w="9525">
            <a:noFill/>
            <a:miter lim="800000"/>
            <a:headEnd/>
            <a:tailEnd/>
          </a:ln>
        </p:spPr>
        <p:txBody>
          <a:bodyPr wrap="square">
            <a:spAutoFit/>
          </a:bodyPr>
          <a:lstStyle/>
          <a:p>
            <a:r>
              <a:rPr lang="en-SG" sz="1000" dirty="0"/>
              <a:t>This presentation has been prepared for general guidance and discussion purpose on matters of interest only. It does not constitute professional advice. You should not act upon the information contained in this publication without obtaining specific professional advice and this presentation, in part or in whole, shall not be copied, reproduced or distributed. </a:t>
            </a:r>
          </a:p>
          <a:p>
            <a:endParaRPr lang="en-SG" sz="1000" dirty="0"/>
          </a:p>
        </p:txBody>
      </p:sp>
      <p:sp>
        <p:nvSpPr>
          <p:cNvPr id="19" name="TextBox 18">
            <a:extLst>
              <a:ext uri="{FF2B5EF4-FFF2-40B4-BE49-F238E27FC236}">
                <a16:creationId xmlns:a16="http://schemas.microsoft.com/office/drawing/2014/main" id="{FCEC05D3-E59A-4D24-AD29-3BCAE866008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6423C48C-0BD1-407B-8115-9ABA2C1F4EE9}"/>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65526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3235"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
        <p:nvSpPr>
          <p:cNvPr id="17" name="Content Placeholder 2">
            <a:extLst>
              <a:ext uri="{FF2B5EF4-FFF2-40B4-BE49-F238E27FC236}">
                <a16:creationId xmlns:a16="http://schemas.microsoft.com/office/drawing/2014/main" id="{EAEF37B0-BF74-40C1-9C8C-556502BB5A56}"/>
              </a:ext>
            </a:extLst>
          </p:cNvPr>
          <p:cNvSpPr txBox="1">
            <a:spLocks/>
          </p:cNvSpPr>
          <p:nvPr/>
        </p:nvSpPr>
        <p:spPr>
          <a:xfrm>
            <a:off x="309809" y="1196752"/>
            <a:ext cx="11532605"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sz="2200" i="1" dirty="0"/>
              <a:t>With effect from </a:t>
            </a:r>
            <a:r>
              <a:rPr lang="en-US" sz="2200" i="1" dirty="0"/>
              <a:t>29 January 1988 (Income Tax (Amendment) Act 1988):</a:t>
            </a:r>
          </a:p>
          <a:p>
            <a:pPr marL="0" indent="0">
              <a:spcBef>
                <a:spcPts val="0"/>
              </a:spcBef>
              <a:buFont typeface="Arial" panose="020B0604020202020204" pitchFamily="34" charset="0"/>
              <a:buNone/>
            </a:pPr>
            <a:endParaRPr lang="en-US" sz="2200" b="1" dirty="0"/>
          </a:p>
          <a:p>
            <a:pPr marL="0" indent="0">
              <a:spcBef>
                <a:spcPts val="0"/>
              </a:spcBef>
              <a:buFont typeface="Arial" panose="020B0604020202020204" pitchFamily="34" charset="0"/>
              <a:buNone/>
            </a:pPr>
            <a:r>
              <a:rPr lang="en-US" sz="2200" b="1" dirty="0"/>
              <a:t>33.</a:t>
            </a:r>
            <a:r>
              <a:rPr lang="en-US" sz="2200" dirty="0"/>
              <a:t> — </a:t>
            </a:r>
          </a:p>
          <a:p>
            <a:pPr marL="0" indent="0">
              <a:spcBef>
                <a:spcPts val="0"/>
              </a:spcBef>
              <a:buFont typeface="Arial" panose="020B0604020202020204" pitchFamily="34" charset="0"/>
              <a:buNone/>
            </a:pPr>
            <a:r>
              <a:rPr lang="en-US" sz="2200" dirty="0"/>
              <a:t>(1)   Where the Comptroller is satisfied that the purpose or effect of any arrangement is directly or indirectly — </a:t>
            </a:r>
          </a:p>
          <a:p>
            <a:pPr marL="0" indent="0">
              <a:spcBef>
                <a:spcPts val="0"/>
              </a:spcBef>
              <a:buFont typeface="Arial" panose="020B0604020202020204" pitchFamily="34" charset="0"/>
              <a:buNone/>
            </a:pPr>
            <a:endParaRPr lang="en-SG" sz="2200" dirty="0"/>
          </a:p>
          <a:p>
            <a:pPr marL="352425" indent="-352425">
              <a:spcBef>
                <a:spcPts val="0"/>
              </a:spcBef>
              <a:buFont typeface="+mj-lt"/>
              <a:buAutoNum type="alphaLcParenR"/>
            </a:pPr>
            <a:r>
              <a:rPr lang="en-US" sz="2200" dirty="0"/>
              <a:t>to alter the incidence of any tax which is payable by or which would otherwise have been payable by any person; </a:t>
            </a:r>
          </a:p>
          <a:p>
            <a:pPr marL="352425" indent="-352425">
              <a:spcBef>
                <a:spcPts val="0"/>
              </a:spcBef>
              <a:buFont typeface="+mj-lt"/>
              <a:buAutoNum type="alphaLcParenR"/>
            </a:pPr>
            <a:endParaRPr lang="en-SG" sz="2200" dirty="0"/>
          </a:p>
          <a:p>
            <a:pPr marL="352425" indent="-352425">
              <a:buFont typeface="+mj-lt"/>
              <a:buAutoNum type="alphaLcParenR"/>
            </a:pPr>
            <a:r>
              <a:rPr lang="en-US" sz="2200" dirty="0"/>
              <a:t>to relieve any person from any liability to pay tax or to make a return under this Act; or </a:t>
            </a:r>
          </a:p>
          <a:p>
            <a:pPr marL="352425" indent="-352425">
              <a:buFont typeface="+mj-lt"/>
              <a:buAutoNum type="alphaLcParenR"/>
            </a:pPr>
            <a:endParaRPr lang="en-SG" sz="2200" dirty="0"/>
          </a:p>
          <a:p>
            <a:pPr marL="352425" indent="-352425">
              <a:spcBef>
                <a:spcPts val="0"/>
              </a:spcBef>
              <a:buFont typeface="+mj-lt"/>
              <a:buAutoNum type="alphaLcParenR"/>
            </a:pPr>
            <a:r>
              <a:rPr lang="en-US" sz="2200" dirty="0"/>
              <a:t>to reduce or avoid any liability imposed or which would otherwise have been imposed on any person by this Act, </a:t>
            </a:r>
          </a:p>
          <a:p>
            <a:pPr marL="0" indent="0">
              <a:spcBef>
                <a:spcPts val="0"/>
              </a:spcBef>
              <a:buFont typeface="Arial" panose="020B0604020202020204" pitchFamily="34" charset="0"/>
              <a:buNone/>
            </a:pPr>
            <a:endParaRPr lang="en-SG" sz="1900" dirty="0"/>
          </a:p>
          <a:p>
            <a:pPr marL="0" indent="0">
              <a:buFont typeface="Arial" panose="020B0604020202020204" pitchFamily="34" charset="0"/>
              <a:buNone/>
            </a:pPr>
            <a:endParaRPr lang="en-GB" dirty="0"/>
          </a:p>
        </p:txBody>
      </p:sp>
      <p:sp>
        <p:nvSpPr>
          <p:cNvPr id="18" name="TextBox 17">
            <a:extLst>
              <a:ext uri="{FF2B5EF4-FFF2-40B4-BE49-F238E27FC236}">
                <a16:creationId xmlns:a16="http://schemas.microsoft.com/office/drawing/2014/main" id="{6F1F2AD5-03A8-4945-9C2C-A5F441896709}"/>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9F47F213-4072-44B8-A7CA-B3F98E20024B}"/>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114216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3235"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4</a:t>
              </a:r>
              <a:endParaRPr lang="en-US" dirty="0">
                <a:solidFill>
                  <a:schemeClr val="bg1"/>
                </a:solidFill>
              </a:endParaRPr>
            </a:p>
          </p:txBody>
        </p:sp>
      </p:grpSp>
      <p:sp>
        <p:nvSpPr>
          <p:cNvPr id="17" name="Content Placeholder 2">
            <a:extLst>
              <a:ext uri="{FF2B5EF4-FFF2-40B4-BE49-F238E27FC236}">
                <a16:creationId xmlns:a16="http://schemas.microsoft.com/office/drawing/2014/main" id="{CEE8B5B5-6DD6-4EE4-B169-7CB3B3C83A43}"/>
              </a:ext>
            </a:extLst>
          </p:cNvPr>
          <p:cNvSpPr txBox="1">
            <a:spLocks/>
          </p:cNvSpPr>
          <p:nvPr/>
        </p:nvSpPr>
        <p:spPr>
          <a:xfrm>
            <a:off x="309809" y="864342"/>
            <a:ext cx="11630975" cy="5528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SG" sz="2200" i="1" dirty="0"/>
          </a:p>
          <a:p>
            <a:pPr marL="0" indent="0">
              <a:spcBef>
                <a:spcPts val="0"/>
              </a:spcBef>
              <a:buFont typeface="Arial" panose="020B0604020202020204" pitchFamily="34" charset="0"/>
              <a:buNone/>
            </a:pPr>
            <a:r>
              <a:rPr lang="en-SG" sz="2200" i="1" dirty="0"/>
              <a:t>With effect from </a:t>
            </a:r>
            <a:r>
              <a:rPr lang="en-US" sz="2200" i="1" dirty="0"/>
              <a:t>29 January 1988 (Income Tax (Amendment) Act 1988):</a:t>
            </a:r>
          </a:p>
          <a:p>
            <a:pPr marL="0" indent="0">
              <a:spcBef>
                <a:spcPts val="0"/>
              </a:spcBef>
              <a:buFont typeface="Arial" panose="020B0604020202020204" pitchFamily="34" charset="0"/>
              <a:buNone/>
            </a:pPr>
            <a:endParaRPr lang="en-US" sz="1900" dirty="0"/>
          </a:p>
          <a:p>
            <a:pPr marL="0" indent="0">
              <a:spcBef>
                <a:spcPts val="0"/>
              </a:spcBef>
              <a:buFont typeface="Arial" panose="020B0604020202020204" pitchFamily="34" charset="0"/>
              <a:buNone/>
            </a:pPr>
            <a:r>
              <a:rPr lang="en-US" sz="2200" dirty="0"/>
              <a:t>33(1) —</a:t>
            </a:r>
            <a:endParaRPr lang="en-SG" sz="2200" dirty="0"/>
          </a:p>
          <a:p>
            <a:pPr marL="0" indent="0">
              <a:spcBef>
                <a:spcPts val="0"/>
              </a:spcBef>
              <a:buFont typeface="Arial" panose="020B0604020202020204" pitchFamily="34" charset="0"/>
              <a:buNone/>
            </a:pPr>
            <a:r>
              <a:rPr lang="en-US" sz="2200" dirty="0"/>
              <a:t>the Comptroller may, without prejudice to such validity as it may have in any other respect or for any other purpose, disregard or vary the arrangement and make such adjustments as he considers appropriate, including the computation or </a:t>
            </a:r>
            <a:r>
              <a:rPr lang="en-GB" sz="2200" dirty="0" err="1"/>
              <a:t>recomputation</a:t>
            </a:r>
            <a:r>
              <a:rPr lang="en-US" sz="2200" dirty="0"/>
              <a:t> of gains or profits, or the imposition of liability to tax, so as to counteract any tax advantage obtained or obtainable by that person from or under that arrangement.</a:t>
            </a:r>
          </a:p>
          <a:p>
            <a:pPr marL="0" indent="0">
              <a:buFont typeface="Arial" panose="020B0604020202020204" pitchFamily="34" charset="0"/>
              <a:buNone/>
            </a:pPr>
            <a:endParaRPr lang="en-US" sz="1000" dirty="0"/>
          </a:p>
          <a:p>
            <a:pPr marL="0" indent="0">
              <a:buFont typeface="Arial" panose="020B0604020202020204" pitchFamily="34" charset="0"/>
              <a:buNone/>
            </a:pPr>
            <a:r>
              <a:rPr lang="en-SG" sz="2200" dirty="0"/>
              <a:t>Section 33(1)     </a:t>
            </a:r>
          </a:p>
          <a:p>
            <a:pPr lvl="1"/>
            <a:r>
              <a:rPr lang="en-SG" sz="2200" dirty="0"/>
              <a:t>three threshold limbs </a:t>
            </a:r>
          </a:p>
          <a:p>
            <a:pPr lvl="1"/>
            <a:r>
              <a:rPr lang="en-SG" sz="2200" dirty="0"/>
              <a:t>the powers of the CIT</a:t>
            </a:r>
          </a:p>
          <a:p>
            <a:pPr marL="0" indent="0">
              <a:buFont typeface="Arial" panose="020B0604020202020204" pitchFamily="34" charset="0"/>
              <a:buNone/>
            </a:pPr>
            <a:endParaRPr lang="en-SG" dirty="0"/>
          </a:p>
          <a:p>
            <a:endParaRPr lang="en-GB" dirty="0"/>
          </a:p>
        </p:txBody>
      </p:sp>
      <p:sp>
        <p:nvSpPr>
          <p:cNvPr id="18" name="TextBox 17">
            <a:extLst>
              <a:ext uri="{FF2B5EF4-FFF2-40B4-BE49-F238E27FC236}">
                <a16:creationId xmlns:a16="http://schemas.microsoft.com/office/drawing/2014/main" id="{94C5DD8F-4587-4081-83C3-3C813AFA44CC}"/>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19DC28EF-EFDB-4CB6-BB55-1FFC29A4F1FD}"/>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
        <p:nvSpPr>
          <p:cNvPr id="20" name="TextBox 19">
            <a:extLst>
              <a:ext uri="{FF2B5EF4-FFF2-40B4-BE49-F238E27FC236}">
                <a16:creationId xmlns:a16="http://schemas.microsoft.com/office/drawing/2014/main" id="{68529797-10CA-49C0-B08F-93AE81708849}"/>
              </a:ext>
            </a:extLst>
          </p:cNvPr>
          <p:cNvSpPr txBox="1"/>
          <p:nvPr/>
        </p:nvSpPr>
        <p:spPr>
          <a:xfrm>
            <a:off x="255510" y="3858006"/>
            <a:ext cx="4011690" cy="1368152"/>
          </a:xfrm>
          <a:prstGeom prst="rect">
            <a:avLst/>
          </a:prstGeom>
          <a:noFill/>
          <a:ln w="28575">
            <a:solidFill>
              <a:schemeClr val="tx1"/>
            </a:solidFill>
            <a:prstDash val="sysDash"/>
          </a:ln>
        </p:spPr>
        <p:txBody>
          <a:bodyPr wrap="square" rtlCol="0">
            <a:spAutoFit/>
          </a:bodyPr>
          <a:lstStyle/>
          <a:p>
            <a:endParaRPr lang="en-SG" dirty="0"/>
          </a:p>
        </p:txBody>
      </p:sp>
    </p:spTree>
    <p:extLst>
      <p:ext uri="{BB962C8B-B14F-4D97-AF65-F5344CB8AC3E}">
        <p14:creationId xmlns:p14="http://schemas.microsoft.com/office/powerpoint/2010/main" val="2802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 calcmode="lin" valueType="num">
                                      <p:cBhvr additive="base">
                                        <p:cTn id="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anim calcmode="lin" valueType="num">
                                      <p:cBhvr additive="base">
                                        <p:cTn id="11"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anim calcmode="lin" valueType="num">
                                      <p:cBhvr additive="base">
                                        <p:cTn id="1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3235"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Section 33</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5</a:t>
              </a:r>
              <a:endParaRPr lang="en-US" dirty="0">
                <a:solidFill>
                  <a:schemeClr val="bg1"/>
                </a:solidFill>
              </a:endParaRPr>
            </a:p>
          </p:txBody>
        </p:sp>
      </p:grpSp>
      <p:sp>
        <p:nvSpPr>
          <p:cNvPr id="17" name="Content Placeholder 2">
            <a:extLst>
              <a:ext uri="{FF2B5EF4-FFF2-40B4-BE49-F238E27FC236}">
                <a16:creationId xmlns:a16="http://schemas.microsoft.com/office/drawing/2014/main" id="{432B5710-8130-4600-8557-7312521C3EE3}"/>
              </a:ext>
            </a:extLst>
          </p:cNvPr>
          <p:cNvSpPr txBox="1">
            <a:spLocks/>
          </p:cNvSpPr>
          <p:nvPr/>
        </p:nvSpPr>
        <p:spPr>
          <a:xfrm>
            <a:off x="349587" y="1129384"/>
            <a:ext cx="11591200" cy="5528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G" sz="2200" i="1" dirty="0"/>
              <a:t>With effect from </a:t>
            </a:r>
            <a:r>
              <a:rPr lang="en-US" sz="2200" i="1" dirty="0"/>
              <a:t>29 January 1988 (Income Tax (Amendment) Act 1988):</a:t>
            </a:r>
          </a:p>
          <a:p>
            <a:pPr marL="0" indent="0">
              <a:spcBef>
                <a:spcPts val="0"/>
              </a:spcBef>
              <a:buFont typeface="Arial" panose="020B0604020202020204" pitchFamily="34" charset="0"/>
              <a:buNone/>
            </a:pPr>
            <a:endParaRPr lang="en-US" sz="1900" dirty="0"/>
          </a:p>
          <a:p>
            <a:pPr marL="0" indent="0">
              <a:spcBef>
                <a:spcPts val="0"/>
              </a:spcBef>
              <a:buFont typeface="Arial" panose="020B0604020202020204" pitchFamily="34" charset="0"/>
              <a:buNone/>
            </a:pPr>
            <a:r>
              <a:rPr lang="en-US" sz="2200" dirty="0"/>
              <a:t>33 —</a:t>
            </a:r>
            <a:endParaRPr lang="en-SG" sz="2200" dirty="0"/>
          </a:p>
          <a:p>
            <a:pPr marL="0" indent="0">
              <a:spcBef>
                <a:spcPts val="0"/>
              </a:spcBef>
              <a:buFont typeface="Arial" panose="020B0604020202020204" pitchFamily="34" charset="0"/>
              <a:buNone/>
            </a:pPr>
            <a:endParaRPr lang="en-US" sz="2200" dirty="0"/>
          </a:p>
          <a:p>
            <a:pPr marL="0" indent="0">
              <a:spcBef>
                <a:spcPts val="0"/>
              </a:spcBef>
              <a:buFont typeface="Arial" panose="020B0604020202020204" pitchFamily="34" charset="0"/>
              <a:buNone/>
            </a:pPr>
            <a:r>
              <a:rPr lang="en-US" sz="2200" dirty="0"/>
              <a:t>(2)  In this section, “arrangement” means any scheme, trust, grant, covenant, agreement, disposition, transaction and includes all steps by which it is carried into effect. </a:t>
            </a:r>
            <a:endParaRPr lang="en-SG" sz="2200" dirty="0"/>
          </a:p>
          <a:p>
            <a:pPr marL="0" indent="0">
              <a:spcBef>
                <a:spcPts val="0"/>
              </a:spcBef>
              <a:buFont typeface="Arial" panose="020B0604020202020204" pitchFamily="34" charset="0"/>
              <a:buNone/>
            </a:pPr>
            <a:endParaRPr lang="en-SG" sz="2200" dirty="0"/>
          </a:p>
          <a:p>
            <a:pPr marL="0" indent="0">
              <a:buFont typeface="Arial" panose="020B0604020202020204" pitchFamily="34" charset="0"/>
              <a:buNone/>
            </a:pPr>
            <a:r>
              <a:rPr lang="en-US" dirty="0"/>
              <a:t> </a:t>
            </a:r>
            <a:endParaRPr lang="en-SG" dirty="0"/>
          </a:p>
          <a:p>
            <a:pPr marL="0" indent="0">
              <a:buFont typeface="Arial" panose="020B0604020202020204" pitchFamily="34" charset="0"/>
              <a:buNone/>
            </a:pPr>
            <a:r>
              <a:rPr lang="en-SG" sz="2200" dirty="0"/>
              <a:t>Section 33(2)  </a:t>
            </a:r>
          </a:p>
          <a:p>
            <a:pPr lvl="1"/>
            <a:r>
              <a:rPr lang="en-SG" sz="2200" dirty="0"/>
              <a:t>"arrangement“ defined</a:t>
            </a:r>
          </a:p>
          <a:p>
            <a:endParaRPr lang="en-GB" dirty="0"/>
          </a:p>
        </p:txBody>
      </p:sp>
      <p:sp>
        <p:nvSpPr>
          <p:cNvPr id="18" name="TextBox 17">
            <a:extLst>
              <a:ext uri="{FF2B5EF4-FFF2-40B4-BE49-F238E27FC236}">
                <a16:creationId xmlns:a16="http://schemas.microsoft.com/office/drawing/2014/main" id="{6EEBC88F-AF52-4907-84FC-DEA02B6D967E}"/>
              </a:ext>
            </a:extLst>
          </p:cNvPr>
          <p:cNvSpPr txBox="1"/>
          <p:nvPr/>
        </p:nvSpPr>
        <p:spPr>
          <a:xfrm>
            <a:off x="349059" y="3637823"/>
            <a:ext cx="3960440" cy="1440160"/>
          </a:xfrm>
          <a:prstGeom prst="rect">
            <a:avLst/>
          </a:prstGeom>
          <a:noFill/>
          <a:ln w="28575">
            <a:solidFill>
              <a:schemeClr val="tx1"/>
            </a:solidFill>
            <a:prstDash val="sysDash"/>
          </a:ln>
        </p:spPr>
        <p:txBody>
          <a:bodyPr wrap="square" rtlCol="0">
            <a:spAutoFit/>
          </a:bodyPr>
          <a:lstStyle/>
          <a:p>
            <a:endParaRPr lang="en-SG" dirty="0"/>
          </a:p>
        </p:txBody>
      </p:sp>
      <p:sp>
        <p:nvSpPr>
          <p:cNvPr id="19" name="TextBox 18">
            <a:extLst>
              <a:ext uri="{FF2B5EF4-FFF2-40B4-BE49-F238E27FC236}">
                <a16:creationId xmlns:a16="http://schemas.microsoft.com/office/drawing/2014/main" id="{66295E35-5499-4EDE-9178-73F9DEB86DD4}"/>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D95D1E13-E238-4707-87DF-18038A14E716}"/>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6660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983235" cy="523220"/>
          </a:xfrm>
          <a:prstGeom prst="rect">
            <a:avLst/>
          </a:prstGeom>
          <a:noFill/>
        </p:spPr>
        <p:txBody>
          <a:bodyPr wrap="none" rtlCol="0">
            <a:spAutoFit/>
          </a:bodyPr>
          <a:lstStyle/>
          <a:p>
            <a:r>
              <a:rPr lang="en-US" sz="2800" b="1">
                <a:solidFill>
                  <a:srgbClr val="151B67"/>
                </a:solidFill>
                <a:latin typeface="Arial" panose="020B0604020202020204" pitchFamily="34" charset="0"/>
                <a:cs typeface="Arial" panose="020B0604020202020204" pitchFamily="34" charset="0"/>
              </a:rPr>
              <a:t>Section 33</a:t>
            </a:r>
            <a:endParaRPr lang="en-US" sz="28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6</a:t>
              </a:r>
              <a:endParaRPr lang="en-US" dirty="0">
                <a:solidFill>
                  <a:schemeClr val="bg1"/>
                </a:solidFill>
              </a:endParaRPr>
            </a:p>
          </p:txBody>
        </p:sp>
      </p:grpSp>
      <p:sp>
        <p:nvSpPr>
          <p:cNvPr id="17" name="Content Placeholder 2">
            <a:extLst>
              <a:ext uri="{FF2B5EF4-FFF2-40B4-BE49-F238E27FC236}">
                <a16:creationId xmlns:a16="http://schemas.microsoft.com/office/drawing/2014/main" id="{191C2344-FDBD-4DE6-9D5D-F268CD38E0C5}"/>
              </a:ext>
            </a:extLst>
          </p:cNvPr>
          <p:cNvSpPr txBox="1">
            <a:spLocks/>
          </p:cNvSpPr>
          <p:nvPr/>
        </p:nvSpPr>
        <p:spPr>
          <a:xfrm>
            <a:off x="349587" y="1196752"/>
            <a:ext cx="11532604" cy="5256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SG" sz="2200" i="1" dirty="0"/>
              <a:t>With effect from </a:t>
            </a:r>
            <a:r>
              <a:rPr lang="en-US" sz="2200" i="1" dirty="0"/>
              <a:t>29 January 1988 (Income Tax (Amendment) Act 1988):</a:t>
            </a:r>
          </a:p>
          <a:p>
            <a:pPr marL="0" indent="0">
              <a:buFont typeface="Arial" panose="020B0604020202020204" pitchFamily="34" charset="0"/>
              <a:buNone/>
            </a:pPr>
            <a:endParaRPr lang="en-SG" sz="2200" dirty="0"/>
          </a:p>
          <a:p>
            <a:pPr marL="0" indent="0">
              <a:buFont typeface="Arial" panose="020B0604020202020204" pitchFamily="34" charset="0"/>
              <a:buNone/>
            </a:pPr>
            <a:r>
              <a:rPr lang="en-US" sz="2200" b="1" dirty="0"/>
              <a:t>33.</a:t>
            </a:r>
            <a:r>
              <a:rPr lang="en-US" sz="2200" dirty="0"/>
              <a:t> —  </a:t>
            </a:r>
            <a:endParaRPr lang="en-SG" sz="2200" dirty="0"/>
          </a:p>
          <a:p>
            <a:pPr marL="0" indent="0">
              <a:spcBef>
                <a:spcPts val="0"/>
              </a:spcBef>
              <a:buFont typeface="Arial" panose="020B0604020202020204" pitchFamily="34" charset="0"/>
              <a:buNone/>
            </a:pPr>
            <a:r>
              <a:rPr lang="en-US" sz="2200" dirty="0"/>
              <a:t>(3)  This section shall not apply to — </a:t>
            </a:r>
            <a:endParaRPr lang="en-SG" sz="2200" dirty="0"/>
          </a:p>
          <a:p>
            <a:pPr marL="0" indent="0">
              <a:spcBef>
                <a:spcPts val="0"/>
              </a:spcBef>
              <a:buFont typeface="Arial" panose="020B0604020202020204" pitchFamily="34" charset="0"/>
              <a:buNone/>
            </a:pPr>
            <a:r>
              <a:rPr lang="en-US" sz="2200" dirty="0"/>
              <a:t> </a:t>
            </a:r>
            <a:endParaRPr lang="en-SG" sz="2200" dirty="0"/>
          </a:p>
          <a:p>
            <a:pPr marL="857250" lvl="1" indent="-457200">
              <a:spcBef>
                <a:spcPts val="0"/>
              </a:spcBef>
              <a:buFont typeface="+mj-lt"/>
              <a:buAutoNum type="alphaLcParenR"/>
            </a:pPr>
            <a:r>
              <a:rPr lang="en-US" sz="2200" dirty="0"/>
              <a:t>any arrangement made or entered into before 29th January 1988; or </a:t>
            </a:r>
            <a:endParaRPr lang="en-SG" sz="2200" dirty="0"/>
          </a:p>
          <a:p>
            <a:pPr marL="857250" lvl="1" indent="-457200">
              <a:buFont typeface="+mj-lt"/>
              <a:buAutoNum type="alphaLcParenR"/>
            </a:pPr>
            <a:r>
              <a:rPr lang="en-US" sz="2200" dirty="0"/>
              <a:t>any arrangement carried out for bona fide commercial reasons and had not as one of its main purposes the avoidance or reduction of tax. </a:t>
            </a:r>
          </a:p>
          <a:p>
            <a:pPr marL="0" indent="0">
              <a:buFont typeface="Arial" panose="020B0604020202020204" pitchFamily="34" charset="0"/>
              <a:buNone/>
            </a:pPr>
            <a:br>
              <a:rPr lang="en-SG" sz="2200" dirty="0"/>
            </a:br>
            <a:r>
              <a:rPr lang="en-SG" sz="2200" dirty="0"/>
              <a:t>Section 33(3)  </a:t>
            </a:r>
          </a:p>
          <a:p>
            <a:pPr lvl="1"/>
            <a:r>
              <a:rPr lang="en-SG" sz="2200" dirty="0"/>
              <a:t>statutory exceptions to section 33(1)</a:t>
            </a:r>
          </a:p>
          <a:p>
            <a:pPr marL="0" indent="0">
              <a:buFont typeface="Arial" panose="020B0604020202020204" pitchFamily="34" charset="0"/>
              <a:buNone/>
            </a:pPr>
            <a:endParaRPr lang="en-US" sz="2200" i="1" dirty="0"/>
          </a:p>
        </p:txBody>
      </p:sp>
      <p:sp>
        <p:nvSpPr>
          <p:cNvPr id="18" name="TextBox 17">
            <a:extLst>
              <a:ext uri="{FF2B5EF4-FFF2-40B4-BE49-F238E27FC236}">
                <a16:creationId xmlns:a16="http://schemas.microsoft.com/office/drawing/2014/main" id="{ABDED263-B7FE-46F2-BFFF-FA16D00EAC8C}"/>
              </a:ext>
            </a:extLst>
          </p:cNvPr>
          <p:cNvSpPr txBox="1"/>
          <p:nvPr/>
        </p:nvSpPr>
        <p:spPr>
          <a:xfrm>
            <a:off x="364432" y="4325437"/>
            <a:ext cx="5266928" cy="936104"/>
          </a:xfrm>
          <a:prstGeom prst="rect">
            <a:avLst/>
          </a:prstGeom>
          <a:noFill/>
          <a:ln w="28575">
            <a:solidFill>
              <a:schemeClr val="tx1"/>
            </a:solidFill>
            <a:prstDash val="sysDash"/>
          </a:ln>
        </p:spPr>
        <p:txBody>
          <a:bodyPr wrap="square" rtlCol="0">
            <a:spAutoFit/>
          </a:bodyPr>
          <a:lstStyle/>
          <a:p>
            <a:endParaRPr lang="en-SG" dirty="0"/>
          </a:p>
        </p:txBody>
      </p:sp>
      <p:sp>
        <p:nvSpPr>
          <p:cNvPr id="19" name="TextBox 18">
            <a:extLst>
              <a:ext uri="{FF2B5EF4-FFF2-40B4-BE49-F238E27FC236}">
                <a16:creationId xmlns:a16="http://schemas.microsoft.com/office/drawing/2014/main" id="{1AC580E0-0300-45E2-AE93-0860E2A48C9B}"/>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20" name="TextBox 19">
            <a:extLst>
              <a:ext uri="{FF2B5EF4-FFF2-40B4-BE49-F238E27FC236}">
                <a16:creationId xmlns:a16="http://schemas.microsoft.com/office/drawing/2014/main" id="{0FA1E9E1-F989-4D9E-8248-F12495F816CE}"/>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0404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422184"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Outline</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7</a:t>
              </a:r>
              <a:endParaRPr lang="en-US" dirty="0">
                <a:solidFill>
                  <a:schemeClr val="bg1"/>
                </a:solidFill>
              </a:endParaRPr>
            </a:p>
          </p:txBody>
        </p:sp>
      </p:grpSp>
      <p:sp>
        <p:nvSpPr>
          <p:cNvPr id="17" name="Content Placeholder 4">
            <a:extLst>
              <a:ext uri="{FF2B5EF4-FFF2-40B4-BE49-F238E27FC236}">
                <a16:creationId xmlns:a16="http://schemas.microsoft.com/office/drawing/2014/main" id="{BE40DD71-8DA2-4A5C-B428-8564DD4D3EF9}"/>
              </a:ext>
            </a:extLst>
          </p:cNvPr>
          <p:cNvSpPr txBox="1">
            <a:spLocks/>
          </p:cNvSpPr>
          <p:nvPr/>
        </p:nvSpPr>
        <p:spPr>
          <a:xfrm>
            <a:off x="309809" y="1196975"/>
            <a:ext cx="11572382" cy="5040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SG" sz="2200"/>
              <a:t>Singapore’s anti-avoidance tax provision [Section 33 of the Singapore Income Tax Act (SITA)] </a:t>
            </a:r>
          </a:p>
          <a:p>
            <a:pPr lvl="1"/>
            <a:r>
              <a:rPr lang="en-US" sz="2200"/>
              <a:t>Before 1988 Amendment</a:t>
            </a:r>
            <a:endParaRPr lang="en-SG" sz="2200"/>
          </a:p>
          <a:p>
            <a:pPr lvl="1"/>
            <a:r>
              <a:rPr lang="en-US" sz="2200"/>
              <a:t>Amendment in 1988</a:t>
            </a:r>
          </a:p>
          <a:p>
            <a:pPr marL="800100" lvl="1" indent="-342900">
              <a:buFont typeface="+mj-lt"/>
              <a:buAutoNum type="arabicPeriod"/>
            </a:pPr>
            <a:endParaRPr lang="en-SG" sz="2200"/>
          </a:p>
          <a:p>
            <a:pPr>
              <a:buFont typeface="+mj-lt"/>
              <a:buAutoNum type="arabicPeriod"/>
            </a:pPr>
            <a:r>
              <a:rPr lang="en-US" sz="2200" b="1">
                <a:solidFill>
                  <a:srgbClr val="00B0F0"/>
                </a:solidFill>
              </a:rPr>
              <a:t>Landmark anti-avoidance tax case, Comptroller of Income Tax (CIT) v AQQ and another appeal </a:t>
            </a:r>
            <a:r>
              <a:rPr lang="en-SG" sz="2200" b="1">
                <a:solidFill>
                  <a:srgbClr val="00B0F0"/>
                </a:solidFill>
              </a:rPr>
              <a:t>[2014] SGCA 15</a:t>
            </a:r>
            <a:endParaRPr lang="en-US" sz="2200" b="1">
              <a:solidFill>
                <a:srgbClr val="00B0F0"/>
              </a:solidFill>
            </a:endParaRPr>
          </a:p>
          <a:p>
            <a:pPr>
              <a:buFont typeface="+mj-lt"/>
              <a:buAutoNum type="arabicPeriod"/>
            </a:pPr>
            <a:endParaRPr lang="en-SG" sz="2200"/>
          </a:p>
          <a:p>
            <a:pPr>
              <a:buFont typeface="+mj-lt"/>
              <a:buAutoNum type="arabicPeriod"/>
            </a:pPr>
            <a:r>
              <a:rPr lang="en-US" sz="2200"/>
              <a:t>The approach to Section 33</a:t>
            </a:r>
          </a:p>
          <a:p>
            <a:pPr>
              <a:buFont typeface="+mj-lt"/>
              <a:buAutoNum type="arabicPeriod"/>
            </a:pPr>
            <a:endParaRPr lang="en-SG" sz="2200"/>
          </a:p>
          <a:p>
            <a:pPr>
              <a:buFont typeface="+mj-lt"/>
              <a:buAutoNum type="arabicPeriod"/>
            </a:pPr>
            <a:r>
              <a:rPr lang="en-US" sz="2200"/>
              <a:t>Latest anti-avoidance tax case, GBF v CIT [2016] SGITBR 1</a:t>
            </a:r>
          </a:p>
          <a:p>
            <a:pPr>
              <a:buFont typeface="+mj-lt"/>
              <a:buAutoNum type="arabicPeriod"/>
            </a:pPr>
            <a:endParaRPr lang="en-SG" sz="2000"/>
          </a:p>
          <a:p>
            <a:pPr marL="457200" indent="-457200">
              <a:buFont typeface="+mj-lt"/>
              <a:buAutoNum type="arabicPeriod"/>
            </a:pPr>
            <a:endParaRPr lang="en-GB" sz="2000" dirty="0"/>
          </a:p>
        </p:txBody>
      </p:sp>
      <p:sp>
        <p:nvSpPr>
          <p:cNvPr id="18" name="TextBox 17">
            <a:extLst>
              <a:ext uri="{FF2B5EF4-FFF2-40B4-BE49-F238E27FC236}">
                <a16:creationId xmlns:a16="http://schemas.microsoft.com/office/drawing/2014/main" id="{2AB50682-4C40-4AC9-A2EC-CCD436FF68E2}"/>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B2DA348D-F0F0-4592-8E5E-4ED44BB2237B}"/>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93115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8128123"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CIT v AQQ and another appeal [2014] SGCA 15</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SG" b="1" dirty="0">
                  <a:solidFill>
                    <a:schemeClr val="bg1"/>
                  </a:solidFill>
                  <a:latin typeface="Arial" panose="020B0604020202020204" pitchFamily="34" charset="0"/>
                  <a:cs typeface="Arial" panose="020B0604020202020204" pitchFamily="34" charset="0"/>
                </a:rPr>
                <a:t>8</a:t>
              </a:r>
              <a:endParaRPr lang="en-US" dirty="0">
                <a:solidFill>
                  <a:schemeClr val="bg1"/>
                </a:solidFill>
              </a:endParaRPr>
            </a:p>
          </p:txBody>
        </p:sp>
      </p:grpSp>
      <p:sp>
        <p:nvSpPr>
          <p:cNvPr id="17" name="Content Placeholder 2">
            <a:extLst>
              <a:ext uri="{FF2B5EF4-FFF2-40B4-BE49-F238E27FC236}">
                <a16:creationId xmlns:a16="http://schemas.microsoft.com/office/drawing/2014/main" id="{B578DEDD-023A-421C-8A21-BEF5BE9BA4B3}"/>
              </a:ext>
            </a:extLst>
          </p:cNvPr>
          <p:cNvSpPr txBox="1">
            <a:spLocks/>
          </p:cNvSpPr>
          <p:nvPr/>
        </p:nvSpPr>
        <p:spPr>
          <a:xfrm>
            <a:off x="349587" y="1110813"/>
            <a:ext cx="11532604" cy="5094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G" sz="2200" dirty="0"/>
          </a:p>
          <a:p>
            <a:pPr marL="0" indent="0">
              <a:buFont typeface="Arial" panose="020B0604020202020204" pitchFamily="34" charset="0"/>
              <a:buNone/>
            </a:pPr>
            <a:r>
              <a:rPr lang="en-SG" sz="2200" dirty="0"/>
              <a:t>Provisions of the current version of Section 33 were only applied and interpreted almost 25 years after they took effect in a landmark judgment, CIT v AQQ and another appeal.</a:t>
            </a:r>
          </a:p>
          <a:p>
            <a:endParaRPr lang="en-SG" sz="700" dirty="0"/>
          </a:p>
          <a:p>
            <a:pPr marL="0" indent="0">
              <a:buFont typeface="Arial" panose="020B0604020202020204" pitchFamily="34" charset="0"/>
              <a:buNone/>
            </a:pPr>
            <a:endParaRPr lang="en-SG" sz="2200" dirty="0"/>
          </a:p>
        </p:txBody>
      </p:sp>
      <p:sp>
        <p:nvSpPr>
          <p:cNvPr id="18" name="TextBox 17">
            <a:extLst>
              <a:ext uri="{FF2B5EF4-FFF2-40B4-BE49-F238E27FC236}">
                <a16:creationId xmlns:a16="http://schemas.microsoft.com/office/drawing/2014/main" id="{11B148D7-6DEB-4BA2-9A67-38015E5F6458}"/>
              </a:ext>
            </a:extLst>
          </p:cNvPr>
          <p:cNvSpPr txBox="1"/>
          <p:nvPr/>
        </p:nvSpPr>
        <p:spPr>
          <a:xfrm>
            <a:off x="279400" y="6597651"/>
            <a:ext cx="1871662" cy="276225"/>
          </a:xfrm>
          <a:prstGeom prst="rect">
            <a:avLst/>
          </a:prstGeom>
          <a:noFill/>
        </p:spPr>
        <p:txBody>
          <a:bodyPr>
            <a:spAutoFit/>
          </a:bodyPr>
          <a:lstStyle/>
          <a:p>
            <a:r>
              <a:rPr lang="en-US" sz="1200" dirty="0">
                <a:latin typeface="Calibri" pitchFamily="34" charset="0"/>
              </a:rPr>
              <a:t>Promoting Tax Excellence</a:t>
            </a:r>
            <a:endParaRPr lang="en-SG" sz="1200" dirty="0">
              <a:latin typeface="Calibri" pitchFamily="34" charset="0"/>
            </a:endParaRPr>
          </a:p>
        </p:txBody>
      </p:sp>
      <p:sp>
        <p:nvSpPr>
          <p:cNvPr id="19" name="TextBox 18">
            <a:extLst>
              <a:ext uri="{FF2B5EF4-FFF2-40B4-BE49-F238E27FC236}">
                <a16:creationId xmlns:a16="http://schemas.microsoft.com/office/drawing/2014/main" id="{BC9D8DBC-6EAD-4DA0-B283-5DAE1C080910}"/>
              </a:ext>
            </a:extLst>
          </p:cNvPr>
          <p:cNvSpPr txBox="1"/>
          <p:nvPr/>
        </p:nvSpPr>
        <p:spPr>
          <a:xfrm>
            <a:off x="3284331" y="6583823"/>
            <a:ext cx="5616575" cy="246221"/>
          </a:xfrm>
          <a:prstGeom prst="rect">
            <a:avLst/>
          </a:prstGeom>
          <a:noFill/>
        </p:spPr>
        <p:txBody>
          <a:bodyPr>
            <a:spAutoFit/>
          </a:bodyPr>
          <a:lstStyle/>
          <a:p>
            <a:pPr algn="ctr">
              <a:defRPr/>
            </a:pPr>
            <a:r>
              <a:rPr lang="en-SG" sz="1000" dirty="0">
                <a:latin typeface="+mn-lt"/>
              </a:rPr>
              <a:t>© 2018 Singapore Institute of Accredited Tax Professionals</a:t>
            </a:r>
          </a:p>
        </p:txBody>
      </p:sp>
    </p:spTree>
    <p:extLst>
      <p:ext uri="{BB962C8B-B14F-4D97-AF65-F5344CB8AC3E}">
        <p14:creationId xmlns:p14="http://schemas.microsoft.com/office/powerpoint/2010/main" val="3355871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2539</Words>
  <Application>Microsoft Office PowerPoint</Application>
  <PresentationFormat>Widescreen</PresentationFormat>
  <Paragraphs>327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SimSun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Joanna Wong (SIATP)</cp:lastModifiedBy>
  <cp:revision>30</cp:revision>
  <cp:lastPrinted>2018-08-29T22:21:22Z</cp:lastPrinted>
  <dcterms:created xsi:type="dcterms:W3CDTF">2018-08-03T11:27:17Z</dcterms:created>
  <dcterms:modified xsi:type="dcterms:W3CDTF">2018-08-29T22:32:47Z</dcterms:modified>
</cp:coreProperties>
</file>