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8A8C8E"/>
    <a:srgbClr val="F2F2F2"/>
    <a:srgbClr val="151B67"/>
    <a:srgbClr val="FFFFFF"/>
    <a:srgbClr val="F71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C4283-36C8-463A-B0EF-16DD28AD83F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4728D8-0BB5-48BE-BFBE-9B252D2D514C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1.Revision of General Tax Law</a:t>
          </a:r>
          <a:endParaRPr lang="mn-MN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	9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76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&gt; 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8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endParaRPr lang="mn-MN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D5BD6-933B-4F0A-BC5E-053384E3A479}" type="parTrans" cxnId="{B4E41598-CF7E-4178-8278-379D37BC99A6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91303-98EA-4513-B574-08BF935BCBAD}" type="sibTrans" cxnId="{B4E41598-CF7E-4178-8278-379D37BC99A6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EBA6C-B6BA-4E23-86A9-07D7F53572E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2.Revision of Corporate Income Tax Law</a:t>
          </a:r>
          <a:endParaRPr lang="mn-MN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	8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22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endParaRPr lang="mn-MN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C59F2-74EB-4BDA-9E19-CCC06BF87E97}" type="parTrans" cxnId="{019EBB25-1D7D-4895-86BF-A88C4069B87B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9F84A-CB62-42FE-B3EC-3FDF54D230EA}" type="sibTrans" cxnId="{019EBB25-1D7D-4895-86BF-A88C4069B87B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314A9-875B-4DFA-99F0-9F8666CB475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3.Revision of Personal Income Tax Law</a:t>
          </a:r>
          <a:endParaRPr lang="mn-MN" sz="16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	8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29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D231C-9910-484A-B796-DC19DA4B13D4}" type="parTrans" cxnId="{D71AE250-0DD9-49DD-A294-704C0054F185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DDD7A4-1A21-4D52-96B3-EB80C29EA53A}" type="sibTrans" cxnId="{D71AE250-0DD9-49DD-A294-704C0054F185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ACF79-C55F-4573-B012-7CD029D7CF4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4.Amendment to Value Added Tax Law</a:t>
          </a:r>
        </a:p>
      </dgm:t>
    </dgm:pt>
    <dgm:pt modelId="{632D02D6-99C5-4592-9409-465C5383F9DC}" type="parTrans" cxnId="{156CB91D-759F-4FAB-86FA-5681262EB030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EF812-CB11-4CE6-91DC-1375C51E6732}" type="sibTrans" cxnId="{156CB91D-759F-4FAB-86FA-5681262EB030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92D8C-924C-4509-8DDA-C947981DDB1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5.Other supplementary laws</a:t>
          </a:r>
        </a:p>
      </dgm:t>
    </dgm:pt>
    <dgm:pt modelId="{14B3D72C-70CD-4364-9F9E-E0AA50CE3911}" type="parTrans" cxnId="{D7979D81-AF57-4750-B5B5-BC9CBDCD5A9E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733E0-D53B-4A96-93E3-ED6E48738C7E}" type="sibTrans" cxnId="{D7979D81-AF57-4750-B5B5-BC9CBDCD5A9E}">
      <dgm:prSet/>
      <dgm:spPr/>
      <dgm:t>
        <a:bodyPr/>
        <a:lstStyle/>
        <a:p>
          <a:endParaRPr lang="en-US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4025F-A3DB-4FEC-80F8-D3880491D5CC}" type="pres">
      <dgm:prSet presAssocID="{C55C4283-36C8-463A-B0EF-16DD28AD83FE}" presName="linear" presStyleCnt="0">
        <dgm:presLayoutVars>
          <dgm:animLvl val="lvl"/>
          <dgm:resizeHandles val="exact"/>
        </dgm:presLayoutVars>
      </dgm:prSet>
      <dgm:spPr/>
    </dgm:pt>
    <dgm:pt modelId="{2EE604DD-F4F3-4276-B8CB-A87853B1F01A}" type="pres">
      <dgm:prSet presAssocID="{144728D8-0BB5-48BE-BFBE-9B252D2D51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75C2C26-167F-4A9D-B01B-4FCB4E007992}" type="pres">
      <dgm:prSet presAssocID="{17291303-98EA-4513-B574-08BF935BCBAD}" presName="spacer" presStyleCnt="0"/>
      <dgm:spPr/>
    </dgm:pt>
    <dgm:pt modelId="{685367F8-BB8E-4D3F-B874-E3D1B7AEE371}" type="pres">
      <dgm:prSet presAssocID="{564EBA6C-B6BA-4E23-86A9-07D7F53572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D5AFB79-C533-4082-A471-25821077A9FC}" type="pres">
      <dgm:prSet presAssocID="{E999F84A-CB62-42FE-B3EC-3FDF54D230EA}" presName="spacer" presStyleCnt="0"/>
      <dgm:spPr/>
    </dgm:pt>
    <dgm:pt modelId="{C6DBE2AA-E9A9-4190-BC02-C85526F10A3D}" type="pres">
      <dgm:prSet presAssocID="{04D314A9-875B-4DFA-99F0-9F8666CB475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0F935F-CA83-4CBC-BB85-9975B93D204C}" type="pres">
      <dgm:prSet presAssocID="{F7DDD7A4-1A21-4D52-96B3-EB80C29EA53A}" presName="spacer" presStyleCnt="0"/>
      <dgm:spPr/>
    </dgm:pt>
    <dgm:pt modelId="{72E9EB48-E807-4E1B-96EB-95B2A24512FC}" type="pres">
      <dgm:prSet presAssocID="{B88ACF79-C55F-4573-B012-7CD029D7CF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1D5B0B-9256-4D47-B645-9A8535102A23}" type="pres">
      <dgm:prSet presAssocID="{EE1EF812-CB11-4CE6-91DC-1375C51E6732}" presName="spacer" presStyleCnt="0"/>
      <dgm:spPr/>
    </dgm:pt>
    <dgm:pt modelId="{B5641ECB-679A-4432-A0AF-C9F60A3BDC3B}" type="pres">
      <dgm:prSet presAssocID="{72B92D8C-924C-4509-8DDA-C947981DDB1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FD1B06-53AC-49BC-B7F2-823203AAC74E}" type="presOf" srcId="{04D314A9-875B-4DFA-99F0-9F8666CB475B}" destId="{C6DBE2AA-E9A9-4190-BC02-C85526F10A3D}" srcOrd="0" destOrd="0" presId="urn:microsoft.com/office/officeart/2005/8/layout/vList2"/>
    <dgm:cxn modelId="{156CB91D-759F-4FAB-86FA-5681262EB030}" srcId="{C55C4283-36C8-463A-B0EF-16DD28AD83FE}" destId="{B88ACF79-C55F-4573-B012-7CD029D7CF41}" srcOrd="3" destOrd="0" parTransId="{632D02D6-99C5-4592-9409-465C5383F9DC}" sibTransId="{EE1EF812-CB11-4CE6-91DC-1375C51E6732}"/>
    <dgm:cxn modelId="{019EBB25-1D7D-4895-86BF-A88C4069B87B}" srcId="{C55C4283-36C8-463A-B0EF-16DD28AD83FE}" destId="{564EBA6C-B6BA-4E23-86A9-07D7F53572EF}" srcOrd="1" destOrd="0" parTransId="{B09C59F2-74EB-4BDA-9E19-CCC06BF87E97}" sibTransId="{E999F84A-CB62-42FE-B3EC-3FDF54D230EA}"/>
    <dgm:cxn modelId="{FC3D6445-7183-4723-B487-7090C9EBAD0C}" type="presOf" srcId="{144728D8-0BB5-48BE-BFBE-9B252D2D514C}" destId="{2EE604DD-F4F3-4276-B8CB-A87853B1F01A}" srcOrd="0" destOrd="0" presId="urn:microsoft.com/office/officeart/2005/8/layout/vList2"/>
    <dgm:cxn modelId="{D71AE250-0DD9-49DD-A294-704C0054F185}" srcId="{C55C4283-36C8-463A-B0EF-16DD28AD83FE}" destId="{04D314A9-875B-4DFA-99F0-9F8666CB475B}" srcOrd="2" destOrd="0" parTransId="{20FD231C-9910-484A-B796-DC19DA4B13D4}" sibTransId="{F7DDD7A4-1A21-4D52-96B3-EB80C29EA53A}"/>
    <dgm:cxn modelId="{AA6D7A52-2A7C-4940-878A-56C7728FC3ED}" type="presOf" srcId="{C55C4283-36C8-463A-B0EF-16DD28AD83FE}" destId="{6244025F-A3DB-4FEC-80F8-D3880491D5CC}" srcOrd="0" destOrd="0" presId="urn:microsoft.com/office/officeart/2005/8/layout/vList2"/>
    <dgm:cxn modelId="{12751E53-B5F6-4909-8337-BB3BD8EC2312}" type="presOf" srcId="{564EBA6C-B6BA-4E23-86A9-07D7F53572EF}" destId="{685367F8-BB8E-4D3F-B874-E3D1B7AEE371}" srcOrd="0" destOrd="0" presId="urn:microsoft.com/office/officeart/2005/8/layout/vList2"/>
    <dgm:cxn modelId="{D7979D81-AF57-4750-B5B5-BC9CBDCD5A9E}" srcId="{C55C4283-36C8-463A-B0EF-16DD28AD83FE}" destId="{72B92D8C-924C-4509-8DDA-C947981DDB11}" srcOrd="4" destOrd="0" parTransId="{14B3D72C-70CD-4364-9F9E-E0AA50CE3911}" sibTransId="{CEA733E0-D53B-4A96-93E3-ED6E48738C7E}"/>
    <dgm:cxn modelId="{B4E41598-CF7E-4178-8278-379D37BC99A6}" srcId="{C55C4283-36C8-463A-B0EF-16DD28AD83FE}" destId="{144728D8-0BB5-48BE-BFBE-9B252D2D514C}" srcOrd="0" destOrd="0" parTransId="{62FD5BD6-933B-4F0A-BC5E-053384E3A479}" sibTransId="{17291303-98EA-4513-B574-08BF935BCBAD}"/>
    <dgm:cxn modelId="{E9DE70A0-9742-4148-AA35-84A226E88F7B}" type="presOf" srcId="{72B92D8C-924C-4509-8DDA-C947981DDB11}" destId="{B5641ECB-679A-4432-A0AF-C9F60A3BDC3B}" srcOrd="0" destOrd="0" presId="urn:microsoft.com/office/officeart/2005/8/layout/vList2"/>
    <dgm:cxn modelId="{295C90EB-8A6F-46D3-AD1D-53DDDCFD68B2}" type="presOf" srcId="{B88ACF79-C55F-4573-B012-7CD029D7CF41}" destId="{72E9EB48-E807-4E1B-96EB-95B2A24512FC}" srcOrd="0" destOrd="0" presId="urn:microsoft.com/office/officeart/2005/8/layout/vList2"/>
    <dgm:cxn modelId="{C3A1FF12-B947-4BD4-8F60-0CC00962D867}" type="presParOf" srcId="{6244025F-A3DB-4FEC-80F8-D3880491D5CC}" destId="{2EE604DD-F4F3-4276-B8CB-A87853B1F01A}" srcOrd="0" destOrd="0" presId="urn:microsoft.com/office/officeart/2005/8/layout/vList2"/>
    <dgm:cxn modelId="{CA6EAE0E-524B-4C72-A7CD-73DB18CE4206}" type="presParOf" srcId="{6244025F-A3DB-4FEC-80F8-D3880491D5CC}" destId="{175C2C26-167F-4A9D-B01B-4FCB4E007992}" srcOrd="1" destOrd="0" presId="urn:microsoft.com/office/officeart/2005/8/layout/vList2"/>
    <dgm:cxn modelId="{AF4E8E79-AF1C-4F26-94B2-F0AD2778F1F2}" type="presParOf" srcId="{6244025F-A3DB-4FEC-80F8-D3880491D5CC}" destId="{685367F8-BB8E-4D3F-B874-E3D1B7AEE371}" srcOrd="2" destOrd="0" presId="urn:microsoft.com/office/officeart/2005/8/layout/vList2"/>
    <dgm:cxn modelId="{CFC29EF4-F4B5-49F6-83A1-37C1709275C8}" type="presParOf" srcId="{6244025F-A3DB-4FEC-80F8-D3880491D5CC}" destId="{5D5AFB79-C533-4082-A471-25821077A9FC}" srcOrd="3" destOrd="0" presId="urn:microsoft.com/office/officeart/2005/8/layout/vList2"/>
    <dgm:cxn modelId="{C96B32CF-2A54-4793-A2EE-DFAAB842B262}" type="presParOf" srcId="{6244025F-A3DB-4FEC-80F8-D3880491D5CC}" destId="{C6DBE2AA-E9A9-4190-BC02-C85526F10A3D}" srcOrd="4" destOrd="0" presId="urn:microsoft.com/office/officeart/2005/8/layout/vList2"/>
    <dgm:cxn modelId="{079663EB-480C-4313-B624-C28E8A3B25F4}" type="presParOf" srcId="{6244025F-A3DB-4FEC-80F8-D3880491D5CC}" destId="{030F935F-CA83-4CBC-BB85-9975B93D204C}" srcOrd="5" destOrd="0" presId="urn:microsoft.com/office/officeart/2005/8/layout/vList2"/>
    <dgm:cxn modelId="{2484C6EB-2245-4F05-B35C-F4E42EF3633E}" type="presParOf" srcId="{6244025F-A3DB-4FEC-80F8-D3880491D5CC}" destId="{72E9EB48-E807-4E1B-96EB-95B2A24512FC}" srcOrd="6" destOrd="0" presId="urn:microsoft.com/office/officeart/2005/8/layout/vList2"/>
    <dgm:cxn modelId="{1838DF2F-D88D-4C95-9942-EA25FE3C24B2}" type="presParOf" srcId="{6244025F-A3DB-4FEC-80F8-D3880491D5CC}" destId="{6D1D5B0B-9256-4D47-B645-9A8535102A23}" srcOrd="7" destOrd="0" presId="urn:microsoft.com/office/officeart/2005/8/layout/vList2"/>
    <dgm:cxn modelId="{ED790290-E3BB-4B35-8373-D3CBE56BDCC7}" type="presParOf" srcId="{6244025F-A3DB-4FEC-80F8-D3880491D5CC}" destId="{B5641ECB-679A-4432-A0AF-C9F60A3BDC3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04DD-F4F3-4276-B8CB-A87853B1F01A}">
      <dsp:nvSpPr>
        <dsp:cNvPr id="0" name=""/>
        <dsp:cNvSpPr/>
      </dsp:nvSpPr>
      <dsp:spPr>
        <a:xfrm>
          <a:off x="0" y="17809"/>
          <a:ext cx="10744200" cy="823680"/>
        </a:xfrm>
        <a:prstGeom prst="round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1.Revision of General Tax Law</a:t>
          </a:r>
          <a:endParaRPr lang="mn-M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	9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76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&gt; 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14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8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endParaRPr lang="mn-MN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58018"/>
        <a:ext cx="10663782" cy="743262"/>
      </dsp:txXfrm>
    </dsp:sp>
    <dsp:sp modelId="{685367F8-BB8E-4D3F-B874-E3D1B7AEE371}">
      <dsp:nvSpPr>
        <dsp:cNvPr id="0" name=""/>
        <dsp:cNvSpPr/>
      </dsp:nvSpPr>
      <dsp:spPr>
        <a:xfrm>
          <a:off x="0" y="968209"/>
          <a:ext cx="10744200" cy="82368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2.Revision of Corporate Income Tax Law</a:t>
          </a:r>
          <a:endParaRPr lang="mn-M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	8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22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8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3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endParaRPr lang="mn-MN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008418"/>
        <a:ext cx="10663782" cy="743262"/>
      </dsp:txXfrm>
    </dsp:sp>
    <dsp:sp modelId="{C6DBE2AA-E9A9-4190-BC02-C85526F10A3D}">
      <dsp:nvSpPr>
        <dsp:cNvPr id="0" name=""/>
        <dsp:cNvSpPr/>
      </dsp:nvSpPr>
      <dsp:spPr>
        <a:xfrm>
          <a:off x="0" y="1918609"/>
          <a:ext cx="10744200" cy="8236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3.Revision of Personal Income Tax Law</a:t>
          </a:r>
          <a:endParaRPr lang="mn-M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	8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30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chapter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29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article</a:t>
          </a:r>
          <a:r>
            <a:rPr lang="mn-MN" sz="14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958818"/>
        <a:ext cx="10663782" cy="743262"/>
      </dsp:txXfrm>
    </dsp:sp>
    <dsp:sp modelId="{72E9EB48-E807-4E1B-96EB-95B2A24512FC}">
      <dsp:nvSpPr>
        <dsp:cNvPr id="0" name=""/>
        <dsp:cNvSpPr/>
      </dsp:nvSpPr>
      <dsp:spPr>
        <a:xfrm>
          <a:off x="0" y="2869009"/>
          <a:ext cx="10744200" cy="8236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4.Amendment to Value Added Tax Law</a:t>
          </a:r>
        </a:p>
      </dsp:txBody>
      <dsp:txXfrm>
        <a:off x="40209" y="2909218"/>
        <a:ext cx="10663782" cy="743262"/>
      </dsp:txXfrm>
    </dsp:sp>
    <dsp:sp modelId="{B5641ECB-679A-4432-A0AF-C9F60A3BDC3B}">
      <dsp:nvSpPr>
        <dsp:cNvPr id="0" name=""/>
        <dsp:cNvSpPr/>
      </dsp:nvSpPr>
      <dsp:spPr>
        <a:xfrm>
          <a:off x="0" y="3819410"/>
          <a:ext cx="10744200" cy="82368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5.Other supplementary laws</a:t>
          </a:r>
        </a:p>
      </dsp:txBody>
      <dsp:txXfrm>
        <a:off x="40209" y="3859619"/>
        <a:ext cx="10663782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D73E-9919-411C-B575-4630D3195858}" type="datetimeFigureOut">
              <a:rPr lang="en-US" smtClean="0"/>
              <a:t>8/17/18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89F9-B094-45E5-92AB-690174EB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10" Type="http://schemas.openxmlformats.org/officeDocument/2006/relationships/image" Target="../media/image28.emf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.wdp"/><Relationship Id="rId7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33.jpeg"/><Relationship Id="rId5" Type="http://schemas.openxmlformats.org/officeDocument/2006/relationships/image" Target="../media/image4.jpeg"/><Relationship Id="rId10" Type="http://schemas.openxmlformats.org/officeDocument/2006/relationships/image" Target="../media/image32.png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hdphoto" Target="../media/hdphoto1.wdp"/><Relationship Id="rId7" Type="http://schemas.openxmlformats.org/officeDocument/2006/relationships/diagramData" Target="../diagrams/data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882"/>
            <a:ext cx="12193057" cy="2286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4434656" y="841632"/>
            <a:ext cx="3322689" cy="166459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2776" y="3552957"/>
            <a:ext cx="11966448" cy="3195316"/>
            <a:chOff x="3365500" y="3581400"/>
            <a:chExt cx="5314950" cy="736600"/>
          </a:xfrm>
        </p:grpSpPr>
        <p:sp>
          <p:nvSpPr>
            <p:cNvPr id="21" name="Freeform 20"/>
            <p:cNvSpPr/>
            <p:nvPr/>
          </p:nvSpPr>
          <p:spPr>
            <a:xfrm flipV="1">
              <a:off x="3365500" y="3702050"/>
              <a:ext cx="1684444" cy="615950"/>
            </a:xfrm>
            <a:custGeom>
              <a:avLst/>
              <a:gdLst>
                <a:gd name="connsiteX0" fmla="*/ 1054100 w 1054100"/>
                <a:gd name="connsiteY0" fmla="*/ 0 h 311150"/>
                <a:gd name="connsiteX1" fmla="*/ 0 w 1054100"/>
                <a:gd name="connsiteY1" fmla="*/ 0 h 311150"/>
                <a:gd name="connsiteX2" fmla="*/ 0 w 1054100"/>
                <a:gd name="connsiteY2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11150">
                  <a:moveTo>
                    <a:pt x="1054100" y="0"/>
                  </a:moveTo>
                  <a:lnTo>
                    <a:pt x="0" y="0"/>
                  </a:lnTo>
                  <a:lnTo>
                    <a:pt x="0" y="31115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 flipV="1">
              <a:off x="8115300" y="3581400"/>
              <a:ext cx="565150" cy="736600"/>
            </a:xfrm>
            <a:custGeom>
              <a:avLst/>
              <a:gdLst>
                <a:gd name="connsiteX0" fmla="*/ 1054100 w 1054100"/>
                <a:gd name="connsiteY0" fmla="*/ 0 h 311150"/>
                <a:gd name="connsiteX1" fmla="*/ 0 w 1054100"/>
                <a:gd name="connsiteY1" fmla="*/ 0 h 311150"/>
                <a:gd name="connsiteX2" fmla="*/ 0 w 1054100"/>
                <a:gd name="connsiteY2" fmla="*/ 31115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11150">
                  <a:moveTo>
                    <a:pt x="1054100" y="0"/>
                  </a:moveTo>
                  <a:lnTo>
                    <a:pt x="0" y="0"/>
                  </a:lnTo>
                  <a:lnTo>
                    <a:pt x="0" y="31115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88" y="345467"/>
            <a:ext cx="637906" cy="63790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476155" y="362054"/>
            <a:ext cx="607033" cy="607033"/>
            <a:chOff x="9184931" y="752475"/>
            <a:chExt cx="1099702" cy="1099702"/>
          </a:xfrm>
        </p:grpSpPr>
        <p:sp>
          <p:nvSpPr>
            <p:cNvPr id="29" name="Oval 28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155243" y="3044280"/>
            <a:ext cx="588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 Tax Reform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5250" y="3772042"/>
            <a:ext cx="413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Telmuun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Byambaragchaa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 of Fiscal Revenue Division,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Ministry of Finance of Mongolia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949" y="6300359"/>
            <a:ext cx="418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Ulaanbaatar, Mongolia, 2018</a:t>
            </a:r>
          </a:p>
        </p:txBody>
      </p:sp>
    </p:spTree>
    <p:extLst>
      <p:ext uri="{BB962C8B-B14F-4D97-AF65-F5344CB8AC3E}">
        <p14:creationId xmlns:p14="http://schemas.microsoft.com/office/powerpoint/2010/main" val="13781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66330" y="317818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international best practices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9E8618CD-393D-EB4F-AF89-B3031F2E8CCB}"/>
              </a:ext>
            </a:extLst>
          </p:cNvPr>
          <p:cNvSpPr/>
          <p:nvPr/>
        </p:nvSpPr>
        <p:spPr>
          <a:xfrm rot="10800000" flipH="1">
            <a:off x="1163237" y="1641702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3249D-0D6B-5F4C-9919-25AB6039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1650705"/>
            <a:ext cx="64168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Introducing BEPS minimum standards</a:t>
            </a:r>
            <a:endParaRPr lang="mn-MN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4E8B0176-93BD-7741-9782-6F25655E2662}"/>
              </a:ext>
            </a:extLst>
          </p:cNvPr>
          <p:cNvSpPr/>
          <p:nvPr/>
        </p:nvSpPr>
        <p:spPr>
          <a:xfrm rot="10800000" flipH="1">
            <a:off x="1161649" y="2559458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F30C4B-CC73-1A42-90FA-9D3EA78A8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2579416"/>
            <a:ext cx="683941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Introducing automatic and on-request exchange of information standards of the Global Forum</a:t>
            </a:r>
            <a:endParaRPr lang="mn-MN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94E516AA-9940-4848-BD45-91016A35E088}"/>
              </a:ext>
            </a:extLst>
          </p:cNvPr>
          <p:cNvSpPr/>
          <p:nvPr/>
        </p:nvSpPr>
        <p:spPr>
          <a:xfrm rot="10800000" flipH="1">
            <a:off x="1158869" y="3480504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1BDE8E-EB6C-7F43-8D05-99DD4699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818" y="3638959"/>
            <a:ext cx="67599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PE related articles</a:t>
            </a:r>
            <a:endParaRPr lang="mn-MN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4157FD78-D229-104C-848F-0EC0EA814983}"/>
              </a:ext>
            </a:extLst>
          </p:cNvPr>
          <p:cNvSpPr/>
          <p:nvPr/>
        </p:nvSpPr>
        <p:spPr>
          <a:xfrm rot="10800000" flipH="1">
            <a:off x="1156742" y="4440401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D3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05CCC6-7B05-0341-99FE-5497CC56B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818" y="4538002"/>
            <a:ext cx="70382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Introducing earning stripping rule</a:t>
            </a:r>
            <a:endParaRPr lang="mn-MN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FC5CEE0D-5CA7-984A-8878-7A7DB7D26F0C}"/>
              </a:ext>
            </a:extLst>
          </p:cNvPr>
          <p:cNvSpPr/>
          <p:nvPr/>
        </p:nvSpPr>
        <p:spPr>
          <a:xfrm rot="10800000" flipH="1">
            <a:off x="1159662" y="5459566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7CDE50-37FA-E341-BAE5-F637CB60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5618023"/>
            <a:ext cx="7729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Introducing simplified CFC rule</a:t>
            </a:r>
            <a:endParaRPr lang="mn-MN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04496A6-F4BD-D243-9D6E-91B5ACC37D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5" y="2323739"/>
            <a:ext cx="1530626" cy="1111517"/>
          </a:xfrm>
          <a:prstGeom prst="rect">
            <a:avLst/>
          </a:prstGeom>
        </p:spPr>
      </p:pic>
      <p:pic>
        <p:nvPicPr>
          <p:cNvPr id="43" name="Picture 6" descr="international cooperation vector зурган илэрцүүд">
            <a:extLst>
              <a:ext uri="{FF2B5EF4-FFF2-40B4-BE49-F238E27FC236}">
                <a16:creationId xmlns:a16="http://schemas.microsoft.com/office/drawing/2014/main" id="{52B5E1F8-5548-7345-990C-BC3192C4A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9"/>
          <a:stretch/>
        </p:blipFill>
        <p:spPr bwMode="auto">
          <a:xfrm>
            <a:off x="9844435" y="4678394"/>
            <a:ext cx="1556226" cy="15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beps">
            <a:extLst>
              <a:ext uri="{FF2B5EF4-FFF2-40B4-BE49-F238E27FC236}">
                <a16:creationId xmlns:a16="http://schemas.microsoft.com/office/drawing/2014/main" id="{056795DD-AAB8-C943-8D6F-465EF0433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24276" r="10090" b="29790"/>
          <a:stretch/>
        </p:blipFill>
        <p:spPr bwMode="auto">
          <a:xfrm>
            <a:off x="7802843" y="1660248"/>
            <a:ext cx="2054392" cy="60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A0999059-2E36-EF44-966E-2F0D0DA5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15" y="3230831"/>
            <a:ext cx="1404647" cy="113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FD4683-9DB4-C046-BDC7-5875B70D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1500731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A942BB-0F23-A448-AF5F-90E9B3F6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2429442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C2B1C4-7095-2949-B468-CF074FF4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3350090"/>
            <a:ext cx="574825" cy="9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A81998-FD7A-BD4E-8299-87FE0A2E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69" y="4310385"/>
            <a:ext cx="5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DB2B62-CED8-F242-B4AB-7E2134EF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63" y="5329153"/>
            <a:ext cx="574825" cy="9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357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21617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tax transparency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81F7D39-C117-7149-9FF9-45A6967DDDC1}"/>
              </a:ext>
            </a:extLst>
          </p:cNvPr>
          <p:cNvSpPr/>
          <p:nvPr/>
        </p:nvSpPr>
        <p:spPr>
          <a:xfrm>
            <a:off x="3104180" y="5239312"/>
            <a:ext cx="1903114" cy="54769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755F8AB-E775-EB48-BBBE-52AC81CA05E7}"/>
              </a:ext>
            </a:extLst>
          </p:cNvPr>
          <p:cNvSpPr/>
          <p:nvPr/>
        </p:nvSpPr>
        <p:spPr>
          <a:xfrm>
            <a:off x="1427316" y="2477281"/>
            <a:ext cx="1903908" cy="5476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00A4A744-65D3-CC44-9AA7-C4B2AC2D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853" y="5281237"/>
            <a:ext cx="238759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lvl="0"/>
            <a:r>
              <a:rPr lang="en-US" sz="1600" dirty="0"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Setting up the related party database</a:t>
            </a:r>
            <a:endParaRPr lang="mn-MN" sz="1600" dirty="0">
              <a:latin typeface="Arial" panose="020B0604020202020204" pitchFamily="34" charset="0"/>
              <a:ea typeface="Lato Regular"/>
              <a:cs typeface="Arial" panose="020B0604020202020204" pitchFamily="34" charset="0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3F175205-4F50-534E-BFFB-BC358C2E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710" y="2629680"/>
            <a:ext cx="210312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lvl="0"/>
            <a:r>
              <a:rPr lang="en-US" altLang="en-US" sz="1600" dirty="0">
                <a:solidFill>
                  <a:srgbClr val="0070C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Fulfilling the standards required by the EU Code of Conduct</a:t>
            </a:r>
            <a:endParaRPr lang="mn-MN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BFC8A9B-0D1E-A744-B7C9-6B85CC6DDE62}"/>
              </a:ext>
            </a:extLst>
          </p:cNvPr>
          <p:cNvSpPr/>
          <p:nvPr/>
        </p:nvSpPr>
        <p:spPr>
          <a:xfrm>
            <a:off x="8748936" y="2489823"/>
            <a:ext cx="1903908" cy="54769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03962851-C8F3-EF46-B226-FDFF906F4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867" y="2616822"/>
            <a:ext cx="261177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lvl="0"/>
            <a:r>
              <a:rPr lang="en-US" altLang="en-US" sz="1600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Maintaining legal environment to enable exchange of information with 150 other countries</a:t>
            </a:r>
            <a:r>
              <a:rPr lang="mn-MN" altLang="en-US" sz="1600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.</a:t>
            </a:r>
            <a:endParaRPr lang="mn-MN" sz="1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DE5822E-A86E-2243-B977-E4D5ED851A50}"/>
              </a:ext>
            </a:extLst>
          </p:cNvPr>
          <p:cNvSpPr/>
          <p:nvPr/>
        </p:nvSpPr>
        <p:spPr>
          <a:xfrm>
            <a:off x="5107276" y="2493956"/>
            <a:ext cx="1903908" cy="5476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7434A4C7-0C27-3448-B4A7-5A1D645C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743" y="2646355"/>
            <a:ext cx="2387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lvl="0"/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Global Forum’s exchange of information standards</a:t>
            </a:r>
            <a:endParaRPr lang="mn-MN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471D12A-0A40-C14C-A16C-C6CFD33BBD21}"/>
              </a:ext>
            </a:extLst>
          </p:cNvPr>
          <p:cNvSpPr/>
          <p:nvPr/>
        </p:nvSpPr>
        <p:spPr>
          <a:xfrm>
            <a:off x="6947402" y="5266696"/>
            <a:ext cx="1903908" cy="547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9A62FEC5-AF8A-7C44-A789-7F0A94A7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610" y="5344666"/>
            <a:ext cx="229949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pPr lvl="0"/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Introducing </a:t>
            </a:r>
            <a:r>
              <a:rPr lang="en-US" altLang="en-US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cBc</a:t>
            </a: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, master and local transfer pricing reporting obligations</a:t>
            </a:r>
            <a:endParaRPr lang="mn-MN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6FDB560-2468-5342-B878-802EFF4F8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61" y="1451873"/>
            <a:ext cx="1405417" cy="941731"/>
          </a:xfrm>
          <a:prstGeom prst="rect">
            <a:avLst/>
          </a:prstGeom>
        </p:spPr>
      </p:pic>
      <p:pic>
        <p:nvPicPr>
          <p:cNvPr id="43" name="Picture 2" descr="Image result for global forum oecd">
            <a:extLst>
              <a:ext uri="{FF2B5EF4-FFF2-40B4-BE49-F238E27FC236}">
                <a16:creationId xmlns:a16="http://schemas.microsoft.com/office/drawing/2014/main" id="{614720E0-A530-1240-9816-DD4890604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7" b="28842"/>
          <a:stretch/>
        </p:blipFill>
        <p:spPr bwMode="auto">
          <a:xfrm>
            <a:off x="4959150" y="1637837"/>
            <a:ext cx="2244785" cy="56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Image result for information exchange">
            <a:extLst>
              <a:ext uri="{FF2B5EF4-FFF2-40B4-BE49-F238E27FC236}">
                <a16:creationId xmlns:a16="http://schemas.microsoft.com/office/drawing/2014/main" id="{1574F089-06BF-AE44-BD24-8C1C5FE3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29" y="1253694"/>
            <a:ext cx="1631449" cy="12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transfer pricing">
            <a:extLst>
              <a:ext uri="{FF2B5EF4-FFF2-40B4-BE49-F238E27FC236}">
                <a16:creationId xmlns:a16="http://schemas.microsoft.com/office/drawing/2014/main" id="{B62425BB-8C5B-114E-8F54-EDFDE98B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43" y="4018670"/>
            <a:ext cx="1248026" cy="1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information system">
            <a:extLst>
              <a:ext uri="{FF2B5EF4-FFF2-40B4-BE49-F238E27FC236}">
                <a16:creationId xmlns:a16="http://schemas.microsoft.com/office/drawing/2014/main" id="{DC861917-053C-B24F-8634-AE96138D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60" y="3971121"/>
            <a:ext cx="1620183" cy="12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1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163469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Strenghtening</a:t>
            </a:r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capacity of tax administration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28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36A6F911-FEC5-DB41-8304-DB006935C509}"/>
              </a:ext>
            </a:extLst>
          </p:cNvPr>
          <p:cNvSpPr/>
          <p:nvPr/>
        </p:nvSpPr>
        <p:spPr>
          <a:xfrm rot="10800000">
            <a:off x="4143423" y="3309230"/>
            <a:ext cx="45719" cy="1388712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3D4687B-EB5A-FC4F-ACE6-137E4A8009E7}"/>
              </a:ext>
            </a:extLst>
          </p:cNvPr>
          <p:cNvSpPr/>
          <p:nvPr/>
        </p:nvSpPr>
        <p:spPr>
          <a:xfrm>
            <a:off x="1150338" y="4180284"/>
            <a:ext cx="1736128" cy="67409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F13E53-CCFD-354F-8C33-0682507C05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41" y="3147260"/>
            <a:ext cx="774121" cy="9841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AD3545-3AFC-314A-8B93-2C6583D1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347" y="3582031"/>
            <a:ext cx="7205731" cy="84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simplified GAAR</a:t>
            </a:r>
            <a:r>
              <a:rPr lang="mn-MN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Pre-collection of risky tax arrears</a:t>
            </a:r>
            <a:endParaRPr lang="mn-MN" sz="1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secondary tax obligation</a:t>
            </a:r>
            <a:endParaRPr lang="mn-MN" sz="1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3D344ED8-FB98-CB4B-84A2-D30FF27F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9" y="4321783"/>
            <a:ext cx="293570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mn-MN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collection of tax arrears</a:t>
            </a:r>
            <a:endParaRPr lang="id-ID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97E236-370B-CD47-BEBA-99EB0ECB58F9}"/>
              </a:ext>
            </a:extLst>
          </p:cNvPr>
          <p:cNvSpPr/>
          <p:nvPr/>
        </p:nvSpPr>
        <p:spPr>
          <a:xfrm>
            <a:off x="1150338" y="2281396"/>
            <a:ext cx="1736128" cy="67409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4726CD26-4A7F-304C-A7EE-9A6939051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1" y="2362430"/>
            <a:ext cx="384684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Fostering tax risk management and collection of third-party information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797E65A-B849-F64D-9AA0-13DB1E4726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55" y="1361601"/>
            <a:ext cx="755294" cy="822960"/>
          </a:xfrm>
          <a:prstGeom prst="rect">
            <a:avLst/>
          </a:prstGeom>
        </p:spPr>
      </p:pic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A9922E4-AE42-9D4F-ABCC-B95D5A7B6D10}"/>
              </a:ext>
            </a:extLst>
          </p:cNvPr>
          <p:cNvSpPr/>
          <p:nvPr/>
        </p:nvSpPr>
        <p:spPr>
          <a:xfrm rot="10800000" flipH="1">
            <a:off x="4166283" y="1468164"/>
            <a:ext cx="45719" cy="10314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93271-1E2C-DA49-BDB3-A506E228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347" y="1756033"/>
            <a:ext cx="7205731" cy="60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authority will have an access to bank and other financial institutions information</a:t>
            </a:r>
            <a:endParaRPr lang="mn-MN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6A3FE10-0B74-1E4D-AC50-AC73F2E8A271}"/>
              </a:ext>
            </a:extLst>
          </p:cNvPr>
          <p:cNvSpPr/>
          <p:nvPr/>
        </p:nvSpPr>
        <p:spPr>
          <a:xfrm>
            <a:off x="1150337" y="5911046"/>
            <a:ext cx="1736128" cy="6740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6FBA7CAC-7953-B94D-BDDA-79DB59357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07" y="5978456"/>
            <a:ext cx="281538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mn-MN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tax dispute resolution mechanism</a:t>
            </a:r>
            <a:endParaRPr lang="id-ID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C:\Users\prj0001406\Desktop\111.jpg">
            <a:extLst>
              <a:ext uri="{FF2B5EF4-FFF2-40B4-BE49-F238E27FC236}">
                <a16:creationId xmlns:a16="http://schemas.microsoft.com/office/drawing/2014/main" id="{F79C090B-3264-C54D-B791-1F3C739B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72" y="5023708"/>
            <a:ext cx="847260" cy="8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 Same Side Corner Rectangle 44">
            <a:extLst>
              <a:ext uri="{FF2B5EF4-FFF2-40B4-BE49-F238E27FC236}">
                <a16:creationId xmlns:a16="http://schemas.microsoft.com/office/drawing/2014/main" id="{0DC92FA6-EE7D-6B4B-B079-231EDFBF714F}"/>
              </a:ext>
            </a:extLst>
          </p:cNvPr>
          <p:cNvSpPr/>
          <p:nvPr/>
        </p:nvSpPr>
        <p:spPr>
          <a:xfrm rot="10800000" flipH="1">
            <a:off x="4166283" y="5253665"/>
            <a:ext cx="45719" cy="1031419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CB7B1B-C310-624F-BC79-E2F86AAC53A1}"/>
              </a:ext>
            </a:extLst>
          </p:cNvPr>
          <p:cNvSpPr/>
          <p:nvPr/>
        </p:nvSpPr>
        <p:spPr>
          <a:xfrm>
            <a:off x="4323348" y="547698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stage of dispute resolution mechanism (now 2 stage)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of tax arrears will be paid in advance to dispute.</a:t>
            </a:r>
          </a:p>
        </p:txBody>
      </p:sp>
    </p:spTree>
    <p:extLst>
      <p:ext uri="{BB962C8B-B14F-4D97-AF65-F5344CB8AC3E}">
        <p14:creationId xmlns:p14="http://schemas.microsoft.com/office/powerpoint/2010/main" val="181748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2047D7D-4F2C-2544-86DA-874DBC972EEC}"/>
              </a:ext>
            </a:extLst>
          </p:cNvPr>
          <p:cNvSpPr/>
          <p:nvPr/>
        </p:nvSpPr>
        <p:spPr>
          <a:xfrm>
            <a:off x="3047999" y="23229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16774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387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Pillars of Tax Reform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C88289BC-00C9-EB44-B59C-F0E9FD3F11E0}"/>
              </a:ext>
            </a:extLst>
          </p:cNvPr>
          <p:cNvSpPr/>
          <p:nvPr/>
        </p:nvSpPr>
        <p:spPr>
          <a:xfrm rot="5400000">
            <a:off x="9039883" y="2310907"/>
            <a:ext cx="1329542" cy="309509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7454A438-7B49-1342-A8FB-F8E8C809A2C5}"/>
              </a:ext>
            </a:extLst>
          </p:cNvPr>
          <p:cNvSpPr/>
          <p:nvPr/>
        </p:nvSpPr>
        <p:spPr>
          <a:xfrm rot="5400000">
            <a:off x="9014942" y="778739"/>
            <a:ext cx="1362756" cy="30863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 Same Side Corner Rectangle 53">
            <a:extLst>
              <a:ext uri="{FF2B5EF4-FFF2-40B4-BE49-F238E27FC236}">
                <a16:creationId xmlns:a16="http://schemas.microsoft.com/office/drawing/2014/main" id="{1AD601D7-734A-F14C-B9EA-F248F0D62C91}"/>
              </a:ext>
            </a:extLst>
          </p:cNvPr>
          <p:cNvSpPr/>
          <p:nvPr/>
        </p:nvSpPr>
        <p:spPr>
          <a:xfrm rot="5400000">
            <a:off x="9013631" y="3941950"/>
            <a:ext cx="1390780" cy="308635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 Same Side Corner Rectangle 54">
            <a:extLst>
              <a:ext uri="{FF2B5EF4-FFF2-40B4-BE49-F238E27FC236}">
                <a16:creationId xmlns:a16="http://schemas.microsoft.com/office/drawing/2014/main" id="{CE0B1B0E-73BD-C345-A332-75DFCD41EE1C}"/>
              </a:ext>
            </a:extLst>
          </p:cNvPr>
          <p:cNvSpPr/>
          <p:nvPr/>
        </p:nvSpPr>
        <p:spPr>
          <a:xfrm rot="16200000">
            <a:off x="7166095" y="2009098"/>
            <a:ext cx="1362748" cy="6256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:a16="http://schemas.microsoft.com/office/drawing/2014/main" id="{7CC3056F-454E-B54B-8D41-63BEEAE9E7EE}"/>
              </a:ext>
            </a:extLst>
          </p:cNvPr>
          <p:cNvSpPr/>
          <p:nvPr/>
        </p:nvSpPr>
        <p:spPr>
          <a:xfrm rot="16200000">
            <a:off x="7175554" y="3545634"/>
            <a:ext cx="1329536" cy="6256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CC9B2C2B-931C-A841-BE6E-4317A1F21B2D}"/>
              </a:ext>
            </a:extLst>
          </p:cNvPr>
          <p:cNvSpPr/>
          <p:nvPr/>
        </p:nvSpPr>
        <p:spPr>
          <a:xfrm rot="16200000">
            <a:off x="7158826" y="5173331"/>
            <a:ext cx="1390780" cy="6248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08CAAC-88D6-F04A-A4ED-3946B4D2429E}"/>
              </a:ext>
            </a:extLst>
          </p:cNvPr>
          <p:cNvCxnSpPr/>
          <p:nvPr/>
        </p:nvCxnSpPr>
        <p:spPr>
          <a:xfrm flipH="1">
            <a:off x="6655442" y="2799933"/>
            <a:ext cx="789987" cy="777082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DB709FB-7C63-884B-838C-C9C98A7EBBC5}"/>
              </a:ext>
            </a:extLst>
          </p:cNvPr>
          <p:cNvCxnSpPr/>
          <p:nvPr/>
        </p:nvCxnSpPr>
        <p:spPr>
          <a:xfrm flipH="1">
            <a:off x="6314832" y="3909596"/>
            <a:ext cx="1114716" cy="1143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 Same Side Corner Rectangle 59">
            <a:extLst>
              <a:ext uri="{FF2B5EF4-FFF2-40B4-BE49-F238E27FC236}">
                <a16:creationId xmlns:a16="http://schemas.microsoft.com/office/drawing/2014/main" id="{8047D325-4813-FF41-9E50-F2B6AB51DA72}"/>
              </a:ext>
            </a:extLst>
          </p:cNvPr>
          <p:cNvSpPr/>
          <p:nvPr/>
        </p:nvSpPr>
        <p:spPr>
          <a:xfrm rot="16200000" flipH="1">
            <a:off x="1896060" y="920032"/>
            <a:ext cx="1362750" cy="284980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0A8FAA5E-7372-2346-A17E-E1FFF990DB2A}"/>
              </a:ext>
            </a:extLst>
          </p:cNvPr>
          <p:cNvSpPr/>
          <p:nvPr/>
        </p:nvSpPr>
        <p:spPr>
          <a:xfrm rot="16200000" flipH="1">
            <a:off x="1895128" y="2459514"/>
            <a:ext cx="1376516" cy="28585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 Same Side Corner Rectangle 61">
            <a:extLst>
              <a:ext uri="{FF2B5EF4-FFF2-40B4-BE49-F238E27FC236}">
                <a16:creationId xmlns:a16="http://schemas.microsoft.com/office/drawing/2014/main" id="{F7A36085-FB86-B04C-A3F2-0BB8BE5C485D}"/>
              </a:ext>
            </a:extLst>
          </p:cNvPr>
          <p:cNvSpPr/>
          <p:nvPr/>
        </p:nvSpPr>
        <p:spPr>
          <a:xfrm rot="16200000" flipH="1">
            <a:off x="1892326" y="4084328"/>
            <a:ext cx="1392448" cy="284980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 Same Side Corner Rectangle 62">
            <a:extLst>
              <a:ext uri="{FF2B5EF4-FFF2-40B4-BE49-F238E27FC236}">
                <a16:creationId xmlns:a16="http://schemas.microsoft.com/office/drawing/2014/main" id="{B0D9A6BA-30E9-AA4C-8957-1E1A8A9E42D4}"/>
              </a:ext>
            </a:extLst>
          </p:cNvPr>
          <p:cNvSpPr/>
          <p:nvPr/>
        </p:nvSpPr>
        <p:spPr>
          <a:xfrm rot="5400000" flipH="1">
            <a:off x="3627034" y="2031720"/>
            <a:ext cx="1362746" cy="6264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 Same Side Corner Rectangle 63">
            <a:extLst>
              <a:ext uri="{FF2B5EF4-FFF2-40B4-BE49-F238E27FC236}">
                <a16:creationId xmlns:a16="http://schemas.microsoft.com/office/drawing/2014/main" id="{4DB67725-7490-0B4A-9DC8-3D597781AC68}"/>
              </a:ext>
            </a:extLst>
          </p:cNvPr>
          <p:cNvSpPr/>
          <p:nvPr/>
        </p:nvSpPr>
        <p:spPr>
          <a:xfrm rot="5400000" flipH="1">
            <a:off x="3635144" y="3578742"/>
            <a:ext cx="1366372" cy="6256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 Same Side Corner Rectangle 64">
            <a:extLst>
              <a:ext uri="{FF2B5EF4-FFF2-40B4-BE49-F238E27FC236}">
                <a16:creationId xmlns:a16="http://schemas.microsoft.com/office/drawing/2014/main" id="{034E79DE-5FD1-2243-B430-39DC23AA75D6}"/>
              </a:ext>
            </a:extLst>
          </p:cNvPr>
          <p:cNvSpPr/>
          <p:nvPr/>
        </p:nvSpPr>
        <p:spPr>
          <a:xfrm rot="5400000" flipH="1">
            <a:off x="3626937" y="5196015"/>
            <a:ext cx="1393902" cy="6256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59944B3-43C7-AE4E-810C-F634A16A2404}"/>
              </a:ext>
            </a:extLst>
          </p:cNvPr>
          <p:cNvCxnSpPr/>
          <p:nvPr/>
        </p:nvCxnSpPr>
        <p:spPr>
          <a:xfrm>
            <a:off x="4682458" y="2822952"/>
            <a:ext cx="791575" cy="777081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FAE9457-26C0-2545-B092-21BF520717B8}"/>
              </a:ext>
            </a:extLst>
          </p:cNvPr>
          <p:cNvCxnSpPr/>
          <p:nvPr/>
        </p:nvCxnSpPr>
        <p:spPr>
          <a:xfrm>
            <a:off x="4699130" y="3932614"/>
            <a:ext cx="1115907" cy="1143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3363CF7-E9E6-4541-A311-B5A244BD4BEE}"/>
              </a:ext>
            </a:extLst>
          </p:cNvPr>
          <p:cNvCxnSpPr/>
          <p:nvPr/>
        </p:nvCxnSpPr>
        <p:spPr>
          <a:xfrm flipV="1">
            <a:off x="4694367" y="4239004"/>
            <a:ext cx="790781" cy="765175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319401-DD3B-5D48-8376-5474FE0BD7D1}"/>
              </a:ext>
            </a:extLst>
          </p:cNvPr>
          <p:cNvCxnSpPr/>
          <p:nvPr/>
        </p:nvCxnSpPr>
        <p:spPr>
          <a:xfrm flipH="1" flipV="1">
            <a:off x="6661792" y="4239004"/>
            <a:ext cx="767756" cy="754063"/>
          </a:xfrm>
          <a:prstGeom prst="line">
            <a:avLst/>
          </a:prstGeom>
          <a:ln w="1270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CA918D83-E647-1345-BD8E-CFCAF304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294" y="1874047"/>
            <a:ext cx="2944159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1.Fostering investment and improving business climate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0625C79-7F7C-7544-8E72-DCA19942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250" y="3550343"/>
            <a:ext cx="2894503" cy="6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2.Protecting taxpayer’s rights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8C055F6-4194-714D-A9DE-0B71F7CF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12" y="5037945"/>
            <a:ext cx="2960521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3.Aligning with international best practices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B16C1E-9C5E-9743-BBFC-81F34B3D5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618" y="1989527"/>
            <a:ext cx="3921455" cy="6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4.Increasing tax </a:t>
            </a:r>
          </a:p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BD8659-C6A1-8F4B-9DF5-28D07A313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0067" y="3252788"/>
            <a:ext cx="221627" cy="41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/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ea typeface="Open Sans Light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114E80-B100-A645-B567-68FB284C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647" y="5005572"/>
            <a:ext cx="2798190" cy="94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6.Strenghtening capacity of tax administration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963CC0C-E8DA-474A-8949-ABAC95D91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7180" y="3523798"/>
            <a:ext cx="3215708" cy="6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mn-M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loopholes and reducing uncertainty</a:t>
            </a:r>
          </a:p>
        </p:txBody>
      </p:sp>
      <p:pic>
        <p:nvPicPr>
          <p:cNvPr id="77" name="Picture 76" descr="C:\Users\prj0001406\Desktop\111.jpg">
            <a:extLst>
              <a:ext uri="{FF2B5EF4-FFF2-40B4-BE49-F238E27FC236}">
                <a16:creationId xmlns:a16="http://schemas.microsoft.com/office/drawing/2014/main" id="{7E8AD4C2-A9F4-D040-B722-7CDDB86D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54" y="3332443"/>
            <a:ext cx="1121050" cy="11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6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163469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responsible taxpayers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FE69B8A-C24C-8142-A1C2-A457FB38D4E9}"/>
              </a:ext>
            </a:extLst>
          </p:cNvPr>
          <p:cNvSpPr txBox="1"/>
          <p:nvPr/>
        </p:nvSpPr>
        <p:spPr>
          <a:xfrm>
            <a:off x="6730888" y="3177271"/>
            <a:ext cx="4572000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Levied tax will be fully collected from those who competes unfairly in the market by avoiding and evading tax.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BBF70-5459-2B4D-B4CD-3E01141AB560}"/>
              </a:ext>
            </a:extLst>
          </p:cNvPr>
          <p:cNvSpPr txBox="1"/>
          <p:nvPr/>
        </p:nvSpPr>
        <p:spPr>
          <a:xfrm>
            <a:off x="1025410" y="3177271"/>
            <a:ext cx="4572000" cy="132343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cost will be decreased for those who responsibly file tax return and pay tax as stipulated in tax laws.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5E39AE-F7EA-6F43-9D16-9F2441904D2C}"/>
              </a:ext>
            </a:extLst>
          </p:cNvPr>
          <p:cNvSpPr txBox="1"/>
          <p:nvPr/>
        </p:nvSpPr>
        <p:spPr>
          <a:xfrm>
            <a:off x="1025410" y="1997242"/>
            <a:ext cx="45720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taxpayer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A9F7B3-C5B4-A340-A338-346F47E6135C}"/>
              </a:ext>
            </a:extLst>
          </p:cNvPr>
          <p:cNvSpPr txBox="1"/>
          <p:nvPr/>
        </p:nvSpPr>
        <p:spPr>
          <a:xfrm>
            <a:off x="6810260" y="1997242"/>
            <a:ext cx="457200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Risky taxpayer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 descr="Image result for yes vector">
            <a:extLst>
              <a:ext uri="{FF2B5EF4-FFF2-40B4-BE49-F238E27FC236}">
                <a16:creationId xmlns:a16="http://schemas.microsoft.com/office/drawing/2014/main" id="{E297A600-0B52-474B-9D4D-AB939434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21" y="5397731"/>
            <a:ext cx="628178" cy="5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FC95EE1-85B8-6F41-8A6F-47443F76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41" y="5372743"/>
            <a:ext cx="527437" cy="6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81530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91374"/>
            <a:ext cx="629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Package of the Proposed Tax Reform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75CC6B2-F5E6-EE49-BA01-9AB28CAC0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880650"/>
              </p:ext>
            </p:extLst>
          </p:nvPr>
        </p:nvGraphicFramePr>
        <p:xfrm>
          <a:off x="850900" y="1651001"/>
          <a:ext cx="107442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941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00054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8A287F0-121D-C84D-96CF-6D248C92B935}"/>
              </a:ext>
            </a:extLst>
          </p:cNvPr>
          <p:cNvSpPr/>
          <p:nvPr/>
        </p:nvSpPr>
        <p:spPr>
          <a:xfrm>
            <a:off x="508000" y="4242476"/>
            <a:ext cx="11315700" cy="1104900"/>
          </a:xfrm>
          <a:prstGeom prst="rightArrow">
            <a:avLst>
              <a:gd name="adj1" fmla="val 29506"/>
              <a:gd name="adj2" fmla="val 49242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C0C8E0-84A6-954F-8A5C-86D1616992D7}"/>
              </a:ext>
            </a:extLst>
          </p:cNvPr>
          <p:cNvSpPr txBox="1"/>
          <p:nvPr/>
        </p:nvSpPr>
        <p:spPr>
          <a:xfrm>
            <a:off x="244609" y="2180905"/>
            <a:ext cx="1233938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2017-10</a:t>
            </a:r>
          </a:p>
          <a:p>
            <a:pPr algn="ctr"/>
            <a:r>
              <a:rPr lang="en-US" sz="1100" b="1" dirty="0">
                <a:solidFill>
                  <a:srgbClr val="3C0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 law drafts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08B6D8-3129-484F-84E3-6D29B257189F}"/>
              </a:ext>
            </a:extLst>
          </p:cNvPr>
          <p:cNvSpPr txBox="1"/>
          <p:nvPr/>
        </p:nvSpPr>
        <p:spPr>
          <a:xfrm>
            <a:off x="1805289" y="3257832"/>
            <a:ext cx="109449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2018-02-23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to the public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BC3CA2-3AAA-CF41-B0C1-36405B14F43E}"/>
              </a:ext>
            </a:extLst>
          </p:cNvPr>
          <p:cNvSpPr txBox="1"/>
          <p:nvPr/>
        </p:nvSpPr>
        <p:spPr>
          <a:xfrm>
            <a:off x="2951252" y="2004097"/>
            <a:ext cx="1115421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2018-03-05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nation-wide public consultation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3D3953-660A-F143-BE3F-65D56E6B3179}"/>
              </a:ext>
            </a:extLst>
          </p:cNvPr>
          <p:cNvSpPr txBox="1"/>
          <p:nvPr/>
        </p:nvSpPr>
        <p:spPr>
          <a:xfrm>
            <a:off x="4306623" y="2088735"/>
            <a:ext cx="229786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2018-03-20</a:t>
            </a:r>
          </a:p>
          <a:p>
            <a:pPr algn="ctr"/>
            <a:r>
              <a:rPr lang="en-US" sz="1100" b="1" dirty="0">
                <a:solidFill>
                  <a:srgbClr val="3C0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public comments and finalized the law drafts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FA2581-C570-3A4B-A71C-BB41C7F907A3}"/>
              </a:ext>
            </a:extLst>
          </p:cNvPr>
          <p:cNvSpPr txBox="1"/>
          <p:nvPr/>
        </p:nvSpPr>
        <p:spPr>
          <a:xfrm>
            <a:off x="3779765" y="3173192"/>
            <a:ext cx="1056464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2018-03-12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mini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93A1E3-82A0-BC44-9360-B874BA81764E}"/>
              </a:ext>
            </a:extLst>
          </p:cNvPr>
          <p:cNvSpPr txBox="1"/>
          <p:nvPr/>
        </p:nvSpPr>
        <p:spPr>
          <a:xfrm>
            <a:off x="5141494" y="3088554"/>
            <a:ext cx="1437105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2018-03-28</a:t>
            </a:r>
          </a:p>
          <a:p>
            <a:pPr algn="ctr"/>
            <a:r>
              <a:rPr lang="en-US" sz="11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the law drafts to the Mongolian Economic Forum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DD9808-E7F0-724E-921C-CD57424B327A}"/>
              </a:ext>
            </a:extLst>
          </p:cNvPr>
          <p:cNvSpPr txBox="1"/>
          <p:nvPr/>
        </p:nvSpPr>
        <p:spPr>
          <a:xfrm>
            <a:off x="6682661" y="2011628"/>
            <a:ext cx="127157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2018-04</a:t>
            </a:r>
            <a:b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 discussion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3C683A-1100-6F46-BFD7-87E5EABD1FDC}"/>
              </a:ext>
            </a:extLst>
          </p:cNvPr>
          <p:cNvSpPr txBox="1"/>
          <p:nvPr/>
        </p:nvSpPr>
        <p:spPr>
          <a:xfrm>
            <a:off x="7443537" y="3257830"/>
            <a:ext cx="96868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mn-MN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to the Parliament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66C8F18-AAA2-F24A-9E3F-5B81B838B99F}"/>
              </a:ext>
            </a:extLst>
          </p:cNvPr>
          <p:cNvCxnSpPr/>
          <p:nvPr/>
        </p:nvCxnSpPr>
        <p:spPr>
          <a:xfrm>
            <a:off x="1478547" y="4467064"/>
            <a:ext cx="0" cy="64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216C64-810D-A24D-828A-BF5B51B3D783}"/>
              </a:ext>
            </a:extLst>
          </p:cNvPr>
          <p:cNvCxnSpPr/>
          <p:nvPr/>
        </p:nvCxnSpPr>
        <p:spPr>
          <a:xfrm>
            <a:off x="937341" y="4517331"/>
            <a:ext cx="0" cy="1828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A3AAD7A-CA9D-4D46-BCD8-CAA75B607F3B}"/>
              </a:ext>
            </a:extLst>
          </p:cNvPr>
          <p:cNvSpPr txBox="1"/>
          <p:nvPr/>
        </p:nvSpPr>
        <p:spPr>
          <a:xfrm>
            <a:off x="675089" y="464860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5C88D0-0D2E-A242-8F75-105AFC755BE1}"/>
              </a:ext>
            </a:extLst>
          </p:cNvPr>
          <p:cNvSpPr txBox="1"/>
          <p:nvPr/>
        </p:nvSpPr>
        <p:spPr>
          <a:xfrm>
            <a:off x="5860046" y="46564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7C895CD-1EEC-3541-9A93-0F68EAB6945B}"/>
              </a:ext>
            </a:extLst>
          </p:cNvPr>
          <p:cNvSpPr txBox="1"/>
          <p:nvPr/>
        </p:nvSpPr>
        <p:spPr>
          <a:xfrm>
            <a:off x="716603" y="430186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299708-ED1E-4C4C-AADC-2831F081FC33}"/>
              </a:ext>
            </a:extLst>
          </p:cNvPr>
          <p:cNvCxnSpPr/>
          <p:nvPr/>
        </p:nvCxnSpPr>
        <p:spPr>
          <a:xfrm>
            <a:off x="1805219" y="4535775"/>
            <a:ext cx="0" cy="1828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2C0744-962E-9D4F-B71C-C6F8A583D6AE}"/>
              </a:ext>
            </a:extLst>
          </p:cNvPr>
          <p:cNvSpPr txBox="1"/>
          <p:nvPr/>
        </p:nvSpPr>
        <p:spPr>
          <a:xfrm>
            <a:off x="1592018" y="430798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C33920-DBA0-D445-92F3-4C4C5BA84D21}"/>
              </a:ext>
            </a:extLst>
          </p:cNvPr>
          <p:cNvCxnSpPr/>
          <p:nvPr/>
        </p:nvCxnSpPr>
        <p:spPr>
          <a:xfrm>
            <a:off x="2915827" y="4555431"/>
            <a:ext cx="0" cy="1828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D958E93-D2DA-BF4B-B07C-6A98C399CA69}"/>
              </a:ext>
            </a:extLst>
          </p:cNvPr>
          <p:cNvSpPr txBox="1"/>
          <p:nvPr/>
        </p:nvSpPr>
        <p:spPr>
          <a:xfrm>
            <a:off x="2703977" y="4302060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767549F-0E60-7046-A37D-0FBF77022963}"/>
              </a:ext>
            </a:extLst>
          </p:cNvPr>
          <p:cNvCxnSpPr/>
          <p:nvPr/>
        </p:nvCxnSpPr>
        <p:spPr>
          <a:xfrm>
            <a:off x="6633089" y="4551817"/>
            <a:ext cx="0" cy="1828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823D5CD-B073-8242-A34A-2ED19B37238F}"/>
              </a:ext>
            </a:extLst>
          </p:cNvPr>
          <p:cNvSpPr txBox="1"/>
          <p:nvPr/>
        </p:nvSpPr>
        <p:spPr>
          <a:xfrm>
            <a:off x="6436940" y="430206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9A83C8-15CD-644C-B01F-9FC53E501050}"/>
              </a:ext>
            </a:extLst>
          </p:cNvPr>
          <p:cNvCxnSpPr/>
          <p:nvPr/>
        </p:nvCxnSpPr>
        <p:spPr>
          <a:xfrm>
            <a:off x="8467043" y="4505299"/>
            <a:ext cx="3975" cy="18288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3D89BB1-68D6-EA4F-AE0D-A430D97ADD46}"/>
              </a:ext>
            </a:extLst>
          </p:cNvPr>
          <p:cNvSpPr txBox="1"/>
          <p:nvPr/>
        </p:nvSpPr>
        <p:spPr>
          <a:xfrm>
            <a:off x="8255254" y="4302060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06DA74-4823-F44B-98DF-7FCB569A6847}"/>
              </a:ext>
            </a:extLst>
          </p:cNvPr>
          <p:cNvCxnSpPr/>
          <p:nvPr/>
        </p:nvCxnSpPr>
        <p:spPr>
          <a:xfrm>
            <a:off x="1789317" y="1708095"/>
            <a:ext cx="7951" cy="2682099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61C61E-4C58-BD4C-8001-1FF78FB74C81}"/>
              </a:ext>
            </a:extLst>
          </p:cNvPr>
          <p:cNvCxnSpPr/>
          <p:nvPr/>
        </p:nvCxnSpPr>
        <p:spPr>
          <a:xfrm>
            <a:off x="1470596" y="1716116"/>
            <a:ext cx="7951" cy="2750948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175577-24BF-D443-B7FC-3E3C47406F54}"/>
              </a:ext>
            </a:extLst>
          </p:cNvPr>
          <p:cNvCxnSpPr/>
          <p:nvPr/>
        </p:nvCxnSpPr>
        <p:spPr>
          <a:xfrm>
            <a:off x="2899854" y="1716116"/>
            <a:ext cx="7951" cy="2682099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6BD1C40-78B4-2F46-A194-918AC8228FBA}"/>
              </a:ext>
            </a:extLst>
          </p:cNvPr>
          <p:cNvCxnSpPr/>
          <p:nvPr/>
        </p:nvCxnSpPr>
        <p:spPr>
          <a:xfrm>
            <a:off x="6618894" y="1684701"/>
            <a:ext cx="7951" cy="2682099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F5FEB48-8916-664D-BC73-743D99830B31}"/>
              </a:ext>
            </a:extLst>
          </p:cNvPr>
          <p:cNvCxnSpPr/>
          <p:nvPr/>
        </p:nvCxnSpPr>
        <p:spPr>
          <a:xfrm>
            <a:off x="8463067" y="1700743"/>
            <a:ext cx="7951" cy="2682099"/>
          </a:xfrm>
          <a:prstGeom prst="line">
            <a:avLst/>
          </a:prstGeom>
          <a:ln w="952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A5FBBE6-BA7E-B84F-9417-B14230621D45}"/>
              </a:ext>
            </a:extLst>
          </p:cNvPr>
          <p:cNvCxnSpPr/>
          <p:nvPr/>
        </p:nvCxnSpPr>
        <p:spPr>
          <a:xfrm>
            <a:off x="10678695" y="4505299"/>
            <a:ext cx="0" cy="64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4105BC-27F8-314F-B32A-1DAFFB1978DB}"/>
              </a:ext>
            </a:extLst>
          </p:cNvPr>
          <p:cNvCxnSpPr/>
          <p:nvPr/>
        </p:nvCxnSpPr>
        <p:spPr>
          <a:xfrm>
            <a:off x="10678765" y="1728818"/>
            <a:ext cx="0" cy="2776481"/>
          </a:xfrm>
          <a:prstGeom prst="line">
            <a:avLst/>
          </a:prstGeom>
          <a:ln w="95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3971D0A-DE1E-8F45-90C5-5B56EDFDBE42}"/>
              </a:ext>
            </a:extLst>
          </p:cNvPr>
          <p:cNvSpPr txBox="1"/>
          <p:nvPr/>
        </p:nvSpPr>
        <p:spPr>
          <a:xfrm>
            <a:off x="10761778" y="4656426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F35694-67AE-904B-A019-2C439B78FB95}"/>
              </a:ext>
            </a:extLst>
          </p:cNvPr>
          <p:cNvSpPr txBox="1"/>
          <p:nvPr/>
        </p:nvSpPr>
        <p:spPr>
          <a:xfrm>
            <a:off x="8546245" y="2173373"/>
            <a:ext cx="204956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Drafting supplementary legislation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FBFD4C-2640-024B-B332-E7A71AD74347}"/>
              </a:ext>
            </a:extLst>
          </p:cNvPr>
          <p:cNvSpPr txBox="1"/>
          <p:nvPr/>
        </p:nvSpPr>
        <p:spPr>
          <a:xfrm>
            <a:off x="8546246" y="3257829"/>
            <a:ext cx="204956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 public awareness and trainings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95EAEE-B9C5-0B4F-B38C-D1BB65F0250C}"/>
              </a:ext>
            </a:extLst>
          </p:cNvPr>
          <p:cNvSpPr txBox="1"/>
          <p:nvPr/>
        </p:nvSpPr>
        <p:spPr>
          <a:xfrm>
            <a:off x="10740055" y="2657071"/>
            <a:ext cx="956412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2019-01-01</a:t>
            </a:r>
          </a:p>
          <a:p>
            <a:pPr algn="ctr"/>
            <a:r>
              <a:rPr lang="en-US" sz="1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into force</a:t>
            </a:r>
          </a:p>
        </p:txBody>
      </p:sp>
    </p:spTree>
    <p:extLst>
      <p:ext uri="{BB962C8B-B14F-4D97-AF65-F5344CB8AC3E}">
        <p14:creationId xmlns:p14="http://schemas.microsoft.com/office/powerpoint/2010/main" val="208013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-3855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928" y="321945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the public consultation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AC8A8A-D97F-B043-B603-BCBDF7E5149D}"/>
              </a:ext>
            </a:extLst>
          </p:cNvPr>
          <p:cNvSpPr txBox="1"/>
          <p:nvPr/>
        </p:nvSpPr>
        <p:spPr>
          <a:xfrm>
            <a:off x="794123" y="2318088"/>
            <a:ext cx="478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4,790</a:t>
            </a:r>
            <a:r>
              <a:rPr lang="mn-MN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987F36-97F2-1B43-AC45-93256F4B4E31}"/>
              </a:ext>
            </a:extLst>
          </p:cNvPr>
          <p:cNvCxnSpPr/>
          <p:nvPr/>
        </p:nvCxnSpPr>
        <p:spPr>
          <a:xfrm>
            <a:off x="6087533" y="2050983"/>
            <a:ext cx="27516" cy="452356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4C52255-2880-A248-A68A-E1BBE819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47" y="2801223"/>
            <a:ext cx="5044503" cy="23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10" tIns="54855" rIns="109710" bIns="54855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community</a:t>
            </a:r>
          </a:p>
          <a:p>
            <a:pPr marL="342900" indent="-342900">
              <a:buFontTx/>
              <a:buChar char="-"/>
            </a:pPr>
            <a:endParaRPr lang="mn-MN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 and international organizations</a:t>
            </a:r>
          </a:p>
          <a:p>
            <a:pPr marL="342900" indent="-342900">
              <a:buFontTx/>
              <a:buChar char="-"/>
            </a:pPr>
            <a:endParaRPr lang="mn-MN" sz="16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</a:p>
          <a:p>
            <a:pPr marL="342900" indent="-342900">
              <a:buFontTx/>
              <a:buChar char="-"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NGOs</a:t>
            </a:r>
          </a:p>
          <a:p>
            <a:pPr marL="342900" indent="-342900">
              <a:buFontTx/>
              <a:buChar char="-"/>
            </a:pPr>
            <a:endParaRPr 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endParaRPr lang="en-US" sz="1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7A834C-9A3E-9B4C-88EA-A1A849C932DB}"/>
              </a:ext>
            </a:extLst>
          </p:cNvPr>
          <p:cNvSpPr txBox="1"/>
          <p:nvPr/>
        </p:nvSpPr>
        <p:spPr>
          <a:xfrm>
            <a:off x="7028328" y="2318088"/>
            <a:ext cx="4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</a:t>
            </a:r>
            <a:r>
              <a:rPr lang="mn-M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488CC4-01C1-4248-89AE-43B76DC854EA}"/>
              </a:ext>
            </a:extLst>
          </p:cNvPr>
          <p:cNvSpPr txBox="1"/>
          <p:nvPr/>
        </p:nvSpPr>
        <p:spPr>
          <a:xfrm>
            <a:off x="7946705" y="2825920"/>
            <a:ext cx="24721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www.mof.gov.mn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Hurelbaatarc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MOFMongolia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KhurelbaatarCh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MOFMongolia</a:t>
            </a:r>
          </a:p>
          <a:p>
            <a:pPr>
              <a:lnSpc>
                <a:spcPct val="250000"/>
              </a:lnSpc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tatvar@mof.gov.mn</a:t>
            </a:r>
            <a:br>
              <a:rPr lang="mn-MN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www.mta.gov.mn</a:t>
            </a:r>
            <a:br>
              <a:rPr lang="en-US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7">
            <a:extLst>
              <a:ext uri="{FF2B5EF4-FFF2-40B4-BE49-F238E27FC236}">
                <a16:creationId xmlns:a16="http://schemas.microsoft.com/office/drawing/2014/main" id="{F5133CD8-542E-8F40-865F-F6080516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2" y="3605354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EC3377DF-4F8F-2C4C-BA8E-88D09BD5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2" y="4151208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9" descr="Image result for twitter">
            <a:extLst>
              <a:ext uri="{FF2B5EF4-FFF2-40B4-BE49-F238E27FC236}">
                <a16:creationId xmlns:a16="http://schemas.microsoft.com/office/drawing/2014/main" id="{E4F7A152-5253-E845-B3B6-CEBF2BA9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3" y="4697485"/>
            <a:ext cx="27431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Image result for website vector">
            <a:extLst>
              <a:ext uri="{FF2B5EF4-FFF2-40B4-BE49-F238E27FC236}">
                <a16:creationId xmlns:a16="http://schemas.microsoft.com/office/drawing/2014/main" id="{F4BDD45F-8619-0644-8F7A-AEB777558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19029" r="33807" b="18976"/>
          <a:stretch/>
        </p:blipFill>
        <p:spPr bwMode="auto">
          <a:xfrm>
            <a:off x="7604963" y="3100028"/>
            <a:ext cx="2798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Related image">
            <a:extLst>
              <a:ext uri="{FF2B5EF4-FFF2-40B4-BE49-F238E27FC236}">
                <a16:creationId xmlns:a16="http://schemas.microsoft.com/office/drawing/2014/main" id="{78E8A505-29A2-EA41-8849-45FD2B958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3" t="19479" r="33694" b="18976"/>
          <a:stretch/>
        </p:blipFill>
        <p:spPr bwMode="auto">
          <a:xfrm>
            <a:off x="7578940" y="5748493"/>
            <a:ext cx="282364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Image result for website vector">
            <a:extLst>
              <a:ext uri="{FF2B5EF4-FFF2-40B4-BE49-F238E27FC236}">
                <a16:creationId xmlns:a16="http://schemas.microsoft.com/office/drawing/2014/main" id="{13BB0FF4-081B-114F-8606-C914DE0B2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6" t="19029" r="33807" b="18976"/>
          <a:stretch/>
        </p:blipFill>
        <p:spPr bwMode="auto">
          <a:xfrm>
            <a:off x="7573419" y="6270300"/>
            <a:ext cx="27983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9" descr="Image result for twitter">
            <a:extLst>
              <a:ext uri="{FF2B5EF4-FFF2-40B4-BE49-F238E27FC236}">
                <a16:creationId xmlns:a16="http://schemas.microsoft.com/office/drawing/2014/main" id="{EC815C6C-47B4-0740-B131-9222FE14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3" y="5200949"/>
            <a:ext cx="27431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F64D554-34B5-E746-8482-BD1EC69E1684}"/>
              </a:ext>
            </a:extLst>
          </p:cNvPr>
          <p:cNvSpPr txBox="1"/>
          <p:nvPr/>
        </p:nvSpPr>
        <p:spPr>
          <a:xfrm>
            <a:off x="824754" y="1204621"/>
            <a:ext cx="10665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39 discussions were organized for 31 days from </a:t>
            </a:r>
            <a:r>
              <a:rPr lang="mn-M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2018-02-23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mn-MN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2018-03-24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throughout the nation.</a:t>
            </a:r>
          </a:p>
        </p:txBody>
      </p:sp>
    </p:spTree>
    <p:extLst>
      <p:ext uri="{BB962C8B-B14F-4D97-AF65-F5344CB8AC3E}">
        <p14:creationId xmlns:p14="http://schemas.microsoft.com/office/powerpoint/2010/main" val="201395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11846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19628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investment and improving business climate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97F50E1-EE27-264A-80C4-07A25AC6EDCF}"/>
              </a:ext>
            </a:extLst>
          </p:cNvPr>
          <p:cNvSpPr/>
          <p:nvPr/>
        </p:nvSpPr>
        <p:spPr>
          <a:xfrm rot="10800000" flipH="1">
            <a:off x="1163237" y="1641702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B60217-8B5D-5349-84EF-6D1BA3BF0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1500731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352ACC-E08E-5C43-B45B-3171A0BB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1581781"/>
            <a:ext cx="641683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Simplified tax regime</a:t>
            </a:r>
          </a:p>
          <a:p>
            <a:pPr lvl="0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Taxpayers who have turnover below 50 </a:t>
            </a:r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MNT and non-VAT payers optionally can file tax return annually and pay tax 1 percent on gross turnover.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B9D19033-7355-9B41-B798-00452C4C4370}"/>
              </a:ext>
            </a:extLst>
          </p:cNvPr>
          <p:cNvSpPr/>
          <p:nvPr/>
        </p:nvSpPr>
        <p:spPr>
          <a:xfrm rot="10800000" flipH="1">
            <a:off x="1161649" y="2559458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2A8247-7FC0-A849-A54C-A537EBEC2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2502471"/>
            <a:ext cx="655924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Reducing the number of tax reports</a:t>
            </a:r>
            <a:br>
              <a:rPr lang="mn-MN" alt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Taxpayers who has below 6 billion taxable income can file tax return semi-annually instead of quarterly.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E66971CE-2A6C-094B-A96B-6FBA208FE791}"/>
              </a:ext>
            </a:extLst>
          </p:cNvPr>
          <p:cNvSpPr/>
          <p:nvPr/>
        </p:nvSpPr>
        <p:spPr>
          <a:xfrm rot="10800000" flipH="1">
            <a:off x="1158869" y="3480504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9E9784-5857-CC4D-A310-A50B3269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3502413"/>
            <a:ext cx="675997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No double taxation for Mongolian companies</a:t>
            </a:r>
            <a:br>
              <a:rPr lang="mn-MN" altLang="en-US" sz="18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Allowing foreign tax credit for resident taxpayers. 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id="{A84BBA06-252C-ED40-B617-40BEE187F3F2}"/>
              </a:ext>
            </a:extLst>
          </p:cNvPr>
          <p:cNvSpPr/>
          <p:nvPr/>
        </p:nvSpPr>
        <p:spPr>
          <a:xfrm rot="10800000" flipH="1">
            <a:off x="1156742" y="4449828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D3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12DA22-1340-DD44-9948-08249A20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4392841"/>
            <a:ext cx="703822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All eligible expenses will be deducted</a:t>
            </a:r>
            <a:br>
              <a:rPr lang="mn-MN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expenses can be deducted based on the eligibility criteria rather than specific lists of expenses that are allowed to be deducted.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 Same Side Corner Rectangle 40">
            <a:extLst>
              <a:ext uri="{FF2B5EF4-FFF2-40B4-BE49-F238E27FC236}">
                <a16:creationId xmlns:a16="http://schemas.microsoft.com/office/drawing/2014/main" id="{CEE5EC06-AABD-964C-B5F9-048D303D3DC9}"/>
              </a:ext>
            </a:extLst>
          </p:cNvPr>
          <p:cNvSpPr/>
          <p:nvPr/>
        </p:nvSpPr>
        <p:spPr>
          <a:xfrm rot="10800000" flipH="1">
            <a:off x="1159662" y="5459566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923593-F0F1-4546-AC62-C60500CD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5510301"/>
            <a:ext cx="712173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Deprecation period for construction will be deducted</a:t>
            </a:r>
          </a:p>
          <a:p>
            <a:pPr lvl="0"/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period for construction will be deducted from 40 year to 25 year.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E9C21C-10CD-2F4B-B68B-7A1EC478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2429442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0D698F-8423-C744-A28E-C0659C75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3350090"/>
            <a:ext cx="574825" cy="9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99B21F-86A2-9A4C-B2FE-5AE7D5F3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69" y="4319812"/>
            <a:ext cx="5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CACA633-F10C-C548-94A1-1FD29B90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63" y="5329153"/>
            <a:ext cx="574825" cy="9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35804BBF-A3C0-484E-8DD2-F9C569F81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233" y="5174165"/>
            <a:ext cx="1061860" cy="105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6CB0AF6-2BD7-554B-A2B6-BBFB21CC3FDF}"/>
              </a:ext>
            </a:extLst>
          </p:cNvPr>
          <p:cNvSpPr txBox="1"/>
          <p:nvPr/>
        </p:nvSpPr>
        <p:spPr>
          <a:xfrm>
            <a:off x="9773856" y="5059085"/>
            <a:ext cx="109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1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</p:txBody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E9E8D416-2A2A-554C-A221-B8703A9A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29" y="2303101"/>
            <a:ext cx="1152793" cy="115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935B28F3-D925-F848-9C20-21DF2E883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0" b="8933"/>
          <a:stretch/>
        </p:blipFill>
        <p:spPr bwMode="auto">
          <a:xfrm>
            <a:off x="9728730" y="3286134"/>
            <a:ext cx="134153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>
            <a:extLst>
              <a:ext uri="{FF2B5EF4-FFF2-40B4-BE49-F238E27FC236}">
                <a16:creationId xmlns:a16="http://schemas.microsoft.com/office/drawing/2014/main" id="{B88F7194-9A58-AF4B-B189-563F42CC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057" y="4138519"/>
            <a:ext cx="1314736" cy="124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5322C616-719B-D94A-9982-D487D612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63" y="1357424"/>
            <a:ext cx="1729600" cy="12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21173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Fostering investment and improving business climate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A13F3D-953C-404B-80B8-F2F9B2AABEF4}"/>
              </a:ext>
            </a:extLst>
          </p:cNvPr>
          <p:cNvSpPr/>
          <p:nvPr/>
        </p:nvSpPr>
        <p:spPr>
          <a:xfrm>
            <a:off x="8940684" y="5202769"/>
            <a:ext cx="1903114" cy="54769"/>
          </a:xfrm>
          <a:prstGeom prst="roundRect">
            <a:avLst>
              <a:gd name="adj" fmla="val 5000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61685E57-544E-4B4F-9384-C67668E4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357" y="5244694"/>
            <a:ext cx="2387599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Tax on sales of shares will be reduced from 30% on gross to 10% on capital gains.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F485CE0-692A-F544-99EE-6DBC7ED9A02F}"/>
              </a:ext>
            </a:extLst>
          </p:cNvPr>
          <p:cNvSpPr/>
          <p:nvPr/>
        </p:nvSpPr>
        <p:spPr>
          <a:xfrm>
            <a:off x="6896386" y="2446069"/>
            <a:ext cx="1903908" cy="5476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5194DCC0-6A64-B849-B265-DACF0286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317" y="2573068"/>
            <a:ext cx="261177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Withholding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finansial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id-ID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34650B0-659F-B44D-87E9-B87CE6E64EA4}"/>
              </a:ext>
            </a:extLst>
          </p:cNvPr>
          <p:cNvSpPr/>
          <p:nvPr/>
        </p:nvSpPr>
        <p:spPr>
          <a:xfrm>
            <a:off x="1634501" y="2453870"/>
            <a:ext cx="1903908" cy="5476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7D9C4BE8-2EC9-554F-B284-E74B4866E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968" y="2606269"/>
            <a:ext cx="23876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withholding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publicly-traded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id-ID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BA13BE9-38C0-E141-846B-CA7FC307C424}"/>
              </a:ext>
            </a:extLst>
          </p:cNvPr>
          <p:cNvSpPr/>
          <p:nvPr/>
        </p:nvSpPr>
        <p:spPr>
          <a:xfrm>
            <a:off x="3916449" y="5221659"/>
            <a:ext cx="1903908" cy="547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algn="ctr" eaLnBrk="1" hangingPunct="1">
              <a:defRPr/>
            </a:pPr>
            <a:endParaRPr lang="bg-BG" alt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B05AB80D-3866-6F49-8BBC-65C4600A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568" y="5363611"/>
            <a:ext cx="22994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45720" tIns="22860" rIns="45720" bIns="22860">
            <a:spAutoFit/>
          </a:bodyPr>
          <a:lstStyle>
            <a:defPPr>
              <a:defRPr lang="mn-MN"/>
            </a:defPPr>
            <a:lvl1pPr algn="ctr">
              <a:defRPr sz="2400" b="1">
                <a:solidFill>
                  <a:srgbClr val="003399"/>
                </a:solidFill>
                <a:latin typeface="Lato Light"/>
              </a:defRPr>
            </a:lvl1pPr>
            <a:lvl2pPr marL="742950" indent="-285750">
              <a:defRPr sz="3600">
                <a:latin typeface="Lato Light"/>
              </a:defRPr>
            </a:lvl2pPr>
            <a:lvl3pPr marL="1143000" indent="-228600">
              <a:defRPr sz="3600">
                <a:latin typeface="Lato Light"/>
              </a:defRPr>
            </a:lvl3pPr>
            <a:lvl4pPr marL="1600200" indent="-228600">
              <a:defRPr sz="3600">
                <a:latin typeface="Lato Light"/>
              </a:defRPr>
            </a:lvl4pPr>
            <a:lvl5pPr marL="2057400" indent="-228600">
              <a:defRPr sz="3600"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latin typeface="Lato Light"/>
              </a:defRPr>
            </a:lvl9pPr>
          </a:lstStyle>
          <a:p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</a:t>
            </a:r>
            <a:r>
              <a:rPr lang="id-ID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2" name="Picture 2" descr="C:\Users\mof0001409\Desktop\New folder\12.PNG">
            <a:extLst>
              <a:ext uri="{FF2B5EF4-FFF2-40B4-BE49-F238E27FC236}">
                <a16:creationId xmlns:a16="http://schemas.microsoft.com/office/drawing/2014/main" id="{B7CFDE61-1447-F246-910D-F02807398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768" r="13367" b="24676"/>
          <a:stretch/>
        </p:blipFill>
        <p:spPr bwMode="auto">
          <a:xfrm>
            <a:off x="1799484" y="1380221"/>
            <a:ext cx="1573941" cy="10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of0001409\Desktop\New folder\12.PNG">
            <a:extLst>
              <a:ext uri="{FF2B5EF4-FFF2-40B4-BE49-F238E27FC236}">
                <a16:creationId xmlns:a16="http://schemas.microsoft.com/office/drawing/2014/main" id="{2A0FCFE7-2174-9C4E-A2CD-AF7C96D3D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768" r="13367" b="24676"/>
          <a:stretch/>
        </p:blipFill>
        <p:spPr bwMode="auto">
          <a:xfrm>
            <a:off x="9105667" y="4133254"/>
            <a:ext cx="1573941" cy="10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mof0001409\Desktop\New folder\12.PNG">
            <a:extLst>
              <a:ext uri="{FF2B5EF4-FFF2-40B4-BE49-F238E27FC236}">
                <a16:creationId xmlns:a16="http://schemas.microsoft.com/office/drawing/2014/main" id="{7D7109AB-B6B3-AF4E-8F6A-C44F98C3C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21768" r="13367" b="24676"/>
          <a:stretch/>
        </p:blipFill>
        <p:spPr bwMode="auto">
          <a:xfrm>
            <a:off x="7078234" y="1376553"/>
            <a:ext cx="1573941" cy="10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of0001409\Desktop\New folder\19.PNG">
            <a:extLst>
              <a:ext uri="{FF2B5EF4-FFF2-40B4-BE49-F238E27FC236}">
                <a16:creationId xmlns:a16="http://schemas.microsoft.com/office/drawing/2014/main" id="{F1A37ACB-AF82-2A43-9425-9F07A4F7A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2" t="21131" r="25824" b="27936"/>
          <a:stretch/>
        </p:blipFill>
        <p:spPr bwMode="auto">
          <a:xfrm>
            <a:off x="4355516" y="4135506"/>
            <a:ext cx="119359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4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4571802"/>
            <a:ext cx="12193057" cy="2286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30400" y="0"/>
            <a:ext cx="102616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88" y="233497"/>
            <a:ext cx="637906" cy="6379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0615855" y="248934"/>
            <a:ext cx="607033" cy="607033"/>
            <a:chOff x="9184931" y="752475"/>
            <a:chExt cx="1099702" cy="1099702"/>
          </a:xfrm>
        </p:grpSpPr>
        <p:sp>
          <p:nvSpPr>
            <p:cNvPr id="27" name="Oval 26"/>
            <p:cNvSpPr/>
            <p:nvPr/>
          </p:nvSpPr>
          <p:spPr>
            <a:xfrm>
              <a:off x="9184931" y="752475"/>
              <a:ext cx="1099702" cy="1099702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A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6520" y="983373"/>
              <a:ext cx="776524" cy="63790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0" y="0"/>
            <a:ext cx="19304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/>
          <a:stretch/>
        </p:blipFill>
        <p:spPr>
          <a:xfrm>
            <a:off x="279400" y="233112"/>
            <a:ext cx="1274856" cy="6386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1930400" y="0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0" y="1104900"/>
            <a:ext cx="1219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10400" y="330194"/>
            <a:ext cx="869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51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taxpayer’s rights</a:t>
            </a:r>
            <a:endParaRPr lang="mn-MN" sz="2400" b="1" dirty="0">
              <a:solidFill>
                <a:srgbClr val="151B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361491" y="6076951"/>
            <a:ext cx="520700" cy="520700"/>
            <a:chOff x="11361491" y="6076951"/>
            <a:chExt cx="520700" cy="520700"/>
          </a:xfrm>
        </p:grpSpPr>
        <p:sp>
          <p:nvSpPr>
            <p:cNvPr id="38" name="Rounded Rectangle 37"/>
            <p:cNvSpPr/>
            <p:nvPr/>
          </p:nvSpPr>
          <p:spPr>
            <a:xfrm>
              <a:off x="11361491" y="6076951"/>
              <a:ext cx="520700" cy="520700"/>
            </a:xfrm>
            <a:prstGeom prst="roundRect">
              <a:avLst/>
            </a:prstGeom>
            <a:solidFill>
              <a:srgbClr val="DA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01268" y="615263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9B2FB436-5E94-3049-8D67-6E98BF5913B0}"/>
              </a:ext>
            </a:extLst>
          </p:cNvPr>
          <p:cNvSpPr/>
          <p:nvPr/>
        </p:nvSpPr>
        <p:spPr>
          <a:xfrm rot="10800000" flipH="1">
            <a:off x="1163237" y="1641702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665FF-665C-4141-A2D3-0D29D07F7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1500731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2624A-41E3-7045-9CAB-6790ABE44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1573760"/>
            <a:ext cx="6416837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Preventing taxpayers from technical mistakes in their tax return </a:t>
            </a:r>
            <a:br>
              <a:rPr lang="mn-MN" altLang="en-US" sz="1800" b="1" dirty="0">
                <a:solidFill>
                  <a:srgbClr val="008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If technical mistakes in tax return, taxpayer will be notified and allowed to correct it within 2 days. 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420B3D26-BA29-BC42-B141-AD1D7C76A209}"/>
              </a:ext>
            </a:extLst>
          </p:cNvPr>
          <p:cNvSpPr/>
          <p:nvPr/>
        </p:nvSpPr>
        <p:spPr>
          <a:xfrm rot="10800000" flipH="1">
            <a:off x="1161649" y="2702679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1EE71B-4204-8C46-B721-4226E985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2753414"/>
            <a:ext cx="655924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r>
              <a:rPr lang="en-US" altLang="en-US" sz="18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Allowing the correction of tax return 	</a:t>
            </a:r>
            <a:br>
              <a:rPr lang="mn-MN" altLang="en-US" sz="1800" b="1" dirty="0">
                <a:solidFill>
                  <a:srgbClr val="003399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Correction of tax return will be allowed within 1 year.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91D3EE31-07B0-6A43-B97B-0529F2025554}"/>
              </a:ext>
            </a:extLst>
          </p:cNvPr>
          <p:cNvSpPr/>
          <p:nvPr/>
        </p:nvSpPr>
        <p:spPr>
          <a:xfrm rot="10800000" flipH="1">
            <a:off x="1158869" y="3623725"/>
            <a:ext cx="55577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A08BBD-556C-7548-8CDC-88101C46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3566737"/>
            <a:ext cx="675997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Flexibility of payment schedule for tax arrears</a:t>
            </a:r>
          </a:p>
          <a:p>
            <a:pPr lvl="0"/>
            <a:r>
              <a:rPr lang="en-US" alt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schedule can be agreed up to 24 months under certain conditions of business difficulties.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id="{D58334EE-EB01-0941-AA30-E27431AE7C22}"/>
              </a:ext>
            </a:extLst>
          </p:cNvPr>
          <p:cNvSpPr/>
          <p:nvPr/>
        </p:nvSpPr>
        <p:spPr>
          <a:xfrm rot="10800000" flipH="1">
            <a:off x="1156742" y="4583622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CD3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79F72A-649A-504E-A3D0-723155D2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807" y="4742079"/>
            <a:ext cx="70382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Overpayment of tax will be refunded </a:t>
            </a:r>
            <a:endParaRPr lang="mn-MN" altLang="en-US" sz="1800" b="1" dirty="0">
              <a:solidFill>
                <a:srgbClr val="C00000"/>
              </a:solidFill>
              <a:latin typeface="Arial" panose="020B0604020202020204" pitchFamily="34" charset="0"/>
              <a:ea typeface="Lato Regular"/>
              <a:cs typeface="Arial" panose="020B0604020202020204" pitchFamily="34" charset="0"/>
            </a:endParaRPr>
          </a:p>
        </p:txBody>
      </p:sp>
      <p:sp>
        <p:nvSpPr>
          <p:cNvPr id="41" name="Round Same Side Corner Rectangle 40">
            <a:extLst>
              <a:ext uri="{FF2B5EF4-FFF2-40B4-BE49-F238E27FC236}">
                <a16:creationId xmlns:a16="http://schemas.microsoft.com/office/drawing/2014/main" id="{0BF671F3-9FB8-344F-8080-1AC3484CA8EE}"/>
              </a:ext>
            </a:extLst>
          </p:cNvPr>
          <p:cNvSpPr/>
          <p:nvPr/>
        </p:nvSpPr>
        <p:spPr>
          <a:xfrm rot="10800000" flipH="1">
            <a:off x="1159662" y="5602787"/>
            <a:ext cx="54783" cy="64008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anchor="ctr"/>
          <a:lstStyle/>
          <a:p>
            <a:pPr algn="ctr" defTabSz="914217">
              <a:defRPr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06AA3A-176C-3240-AC27-DDB0DCFE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896" y="5760092"/>
            <a:ext cx="8588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22860" rIns="45720" bIns="2286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lvl="0"/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Increased responsibility of tax inspectors</a:t>
            </a:r>
            <a:endParaRPr lang="mn-M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2E66E6-CD72-3D4B-93E2-852CA875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2572663"/>
            <a:ext cx="57561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00B0F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F03988-73E1-9148-B62F-8E0A99B6E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0" y="3493311"/>
            <a:ext cx="574825" cy="90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7030A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ECE5C5-75F6-6346-B341-4DC47DC7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69" y="4453606"/>
            <a:ext cx="5748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C00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DDAA32-8442-E440-82F4-C6CB3563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63" y="5472374"/>
            <a:ext cx="574825" cy="9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5" tIns="45723" rIns="91445" bIns="45723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/>
              </a:defRPr>
            </a:lvl9pPr>
          </a:lstStyle>
          <a:p>
            <a:pPr eaLnBrk="1" hangingPunct="1"/>
            <a:r>
              <a:rPr lang="id-ID" altLang="en-US" sz="5300" b="1" dirty="0">
                <a:solidFill>
                  <a:srgbClr val="FFC000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A51E9A6-F4BA-2B41-8475-97B08F381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64" y="2139754"/>
            <a:ext cx="1280691" cy="12640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4EA19ED-3B05-804D-8321-67A64AC46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2" b="93160" l="889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47" y="1302099"/>
            <a:ext cx="1933805" cy="1319285"/>
          </a:xfrm>
          <a:prstGeom prst="rect">
            <a:avLst/>
          </a:prstGeom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9C4D9E8F-A3DD-A043-BE07-5EAA857F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07" y="3836583"/>
            <a:ext cx="1357277" cy="12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0B6FA6AC-21FF-5048-AFCC-FE8B1C70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19" y="3041080"/>
            <a:ext cx="1462419" cy="131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 descr="C:\Users\prj0001406\Desktop\1024px_balanced_scale_of_justice.svg_.png">
            <a:extLst>
              <a:ext uri="{FF2B5EF4-FFF2-40B4-BE49-F238E27FC236}">
                <a16:creationId xmlns:a16="http://schemas.microsoft.com/office/drawing/2014/main" id="{AA32704F-5A25-D04E-B75A-5FD909F9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105" y="5402579"/>
            <a:ext cx="910680" cy="7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688</Words>
  <Application>Microsoft Macintosh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Lato Regular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Тэлмүүн Бямбарагчаа</cp:lastModifiedBy>
  <cp:revision>24</cp:revision>
  <dcterms:created xsi:type="dcterms:W3CDTF">2018-08-03T11:27:17Z</dcterms:created>
  <dcterms:modified xsi:type="dcterms:W3CDTF">2018-08-18T11:03:06Z</dcterms:modified>
</cp:coreProperties>
</file>