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374" r:id="rId3"/>
    <p:sldId id="355" r:id="rId4"/>
    <p:sldId id="356" r:id="rId5"/>
    <p:sldId id="357" r:id="rId6"/>
    <p:sldId id="363" r:id="rId7"/>
    <p:sldId id="358" r:id="rId8"/>
    <p:sldId id="375" r:id="rId9"/>
    <p:sldId id="364" r:id="rId10"/>
    <p:sldId id="365" r:id="rId11"/>
    <p:sldId id="366" r:id="rId12"/>
    <p:sldId id="369" r:id="rId13"/>
    <p:sldId id="384" r:id="rId14"/>
    <p:sldId id="385" r:id="rId15"/>
    <p:sldId id="386" r:id="rId16"/>
    <p:sldId id="387" r:id="rId17"/>
    <p:sldId id="388" r:id="rId18"/>
    <p:sldId id="370" r:id="rId19"/>
    <p:sldId id="372" r:id="rId20"/>
    <p:sldId id="389" r:id="rId21"/>
  </p:sldIdLst>
  <p:sldSz cx="9906000" cy="6858000" type="A4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18F8"/>
    <a:srgbClr val="ED8222"/>
    <a:srgbClr val="22366D"/>
    <a:srgbClr val="23377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74" y="-29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5CA9D-384B-4464-917C-80E14FBBD3E3}" type="datetimeFigureOut">
              <a:rPr lang="zh-HK" altLang="en-US" smtClean="0"/>
              <a:pPr/>
              <a:t>28/9/2016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29D5F-EBAF-42F3-A061-84CBF84A7EC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0062607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1D9D843-BC38-46DB-8BD6-B5AD150D2979}" type="datetimeFigureOut">
              <a:rPr lang="zh-HK" altLang="en-US"/>
              <a:pPr>
                <a:defRPr/>
              </a:pPr>
              <a:t>28/9/2016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noProof="0" smtClean="0"/>
              <a:t>Click to edit Master text styles</a:t>
            </a:r>
          </a:p>
          <a:p>
            <a:pPr lvl="1"/>
            <a:r>
              <a:rPr lang="en-US" altLang="zh-HK" noProof="0" smtClean="0"/>
              <a:t>Second level</a:t>
            </a:r>
          </a:p>
          <a:p>
            <a:pPr lvl="2"/>
            <a:r>
              <a:rPr lang="en-US" altLang="zh-HK" noProof="0" smtClean="0"/>
              <a:t>Third level</a:t>
            </a:r>
          </a:p>
          <a:p>
            <a:pPr lvl="3"/>
            <a:r>
              <a:rPr lang="en-US" altLang="zh-HK" noProof="0" smtClean="0"/>
              <a:t>Fourth level</a:t>
            </a:r>
          </a:p>
          <a:p>
            <a:pPr lvl="4"/>
            <a:r>
              <a:rPr lang="en-US" altLang="zh-HK" noProof="0" smtClean="0"/>
              <a:t>Fifth level</a:t>
            </a:r>
            <a:endParaRPr lang="zh-HK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0AD8D99-C8DD-40AF-93C4-59DE0570819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666039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56208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3F3B-B7A1-4FF3-8CAD-0E828AA33AA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3849514315"/>
      </p:ext>
    </p:extLst>
  </p:cSld>
  <p:clrMapOvr>
    <a:masterClrMapping/>
  </p:clrMapOvr>
  <p:transition spd="med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90CE-96AD-4D0A-99F3-8511DD8735E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3237051796"/>
      </p:ext>
    </p:extLst>
  </p:cSld>
  <p:clrMapOvr>
    <a:masterClrMapping/>
  </p:clrMapOvr>
  <p:transition spd="med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9EF6D-0A49-47F4-93E9-BC2B225260A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1455973323"/>
      </p:ext>
    </p:extLst>
  </p:cSld>
  <p:clrMapOvr>
    <a:masterClrMapping/>
  </p:clrMapOvr>
  <p:transition spd="med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73C6-D5E9-4BAF-BFE2-8D5A445DC13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1188240530"/>
      </p:ext>
    </p:extLst>
  </p:cSld>
  <p:clrMapOvr>
    <a:masterClrMapping/>
  </p:clrMapOvr>
  <p:transition spd="med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1895-8391-416F-809F-F1AC29136FF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2724374102"/>
      </p:ext>
    </p:extLst>
  </p:cSld>
  <p:clrMapOvr>
    <a:masterClrMapping/>
  </p:clrMapOvr>
  <p:transition spd="med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9F35B-A63C-403E-BD40-971AF554003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00168992"/>
      </p:ext>
    </p:extLst>
  </p:cSld>
  <p:clrMapOvr>
    <a:masterClrMapping/>
  </p:clrMapOvr>
  <p:transition spd="med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6D1CB-6748-450C-B4B4-6548353EE5C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1862299321"/>
      </p:ext>
    </p:extLst>
  </p:cSld>
  <p:clrMapOvr>
    <a:masterClrMapping/>
  </p:clrMapOvr>
  <p:transition spd="med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F3D8E-17FC-4AA5-BA9A-5F7CEFD3F5A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480461677"/>
      </p:ext>
    </p:extLst>
  </p:cSld>
  <p:clrMapOvr>
    <a:masterClrMapping/>
  </p:clrMapOvr>
  <p:transition spd="med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F2600-0BE2-41FE-A4E8-5B3E784ABC1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2993307604"/>
      </p:ext>
    </p:extLst>
  </p:cSld>
  <p:clrMapOvr>
    <a:masterClrMapping/>
  </p:clrMapOvr>
  <p:transition spd="med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E6AF-689B-4106-A58C-0866F4116B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1968749874"/>
      </p:ext>
    </p:extLst>
  </p:cSld>
  <p:clrMapOvr>
    <a:masterClrMapping/>
  </p:clrMapOvr>
  <p:transition spd="med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6918-04A5-4A02-902A-EE8382106DD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1434602505"/>
      </p:ext>
    </p:extLst>
  </p:cSld>
  <p:clrMapOvr>
    <a:masterClrMapping/>
  </p:clrMapOvr>
  <p:transition spd="med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9CF55A3-6AA3-44C8-A61F-481595999F9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352600" y="1556792"/>
            <a:ext cx="7560840" cy="3744416"/>
          </a:xfrm>
          <a:noFill/>
        </p:spPr>
        <p:txBody>
          <a:bodyPr/>
          <a:lstStyle/>
          <a:p>
            <a:pPr algn="l" eaLnBrk="1" hangingPunct="1"/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2016 AOTCA International Tax Conference – BEPS Update </a:t>
            </a:r>
            <a:r>
              <a:rPr lang="en-US" altLang="zh-TW" sz="3600" b="1" smtClean="0">
                <a:solidFill>
                  <a:srgbClr val="22366D"/>
                </a:solidFill>
                <a:latin typeface="Calibri" panose="020F0502020204030204" pitchFamily="34" charset="0"/>
              </a:rPr>
              <a:t>for </a:t>
            </a:r>
            <a:r>
              <a:rPr lang="en-US" altLang="zh-TW" sz="3600" b="1" smtClean="0">
                <a:solidFill>
                  <a:srgbClr val="22366D"/>
                </a:solidFill>
                <a:latin typeface="Calibri" panose="020F0502020204030204" pitchFamily="34" charset="0"/>
              </a:rPr>
              <a:t>Korea </a:t>
            </a:r>
            <a:r>
              <a:rPr lang="en-US" altLang="zh-TW" sz="3600" b="1" dirty="0" smtClean="0">
                <a:solidFill>
                  <a:srgbClr val="22366D"/>
                </a:solidFill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</a:rPr>
            </a:b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>7 October 2016</a:t>
            </a:r>
            <a:r>
              <a:rPr lang="en-US" altLang="zh-TW" sz="3600" dirty="0" smtClean="0">
                <a:solidFill>
                  <a:srgbClr val="22366D"/>
                </a:solidFill>
              </a:rPr>
              <a:t/>
            </a:r>
            <a:br>
              <a:rPr lang="en-US" altLang="zh-TW" sz="3600" dirty="0" smtClean="0">
                <a:solidFill>
                  <a:srgbClr val="22366D"/>
                </a:solidFill>
              </a:rPr>
            </a:br>
            <a:r>
              <a:rPr lang="en-US" altLang="zh-TW" sz="3000" dirty="0" err="1" smtClean="0">
                <a:solidFill>
                  <a:srgbClr val="22366D"/>
                </a:solidFill>
                <a:latin typeface="Calibri" panose="020F0502020204030204" pitchFamily="34" charset="0"/>
              </a:rPr>
              <a:t>Junho</a:t>
            </a: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KO, Attorney at </a:t>
            </a: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Law, KACPTA</a:t>
            </a: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</a:br>
            <a:endParaRPr lang="en-US" altLang="zh-TW" sz="30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Master File, Local File, Country-by-Country Report  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Consolidated Report on International Trade Information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Master File and Local File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Country-by-Country Report (</a:t>
            </a:r>
            <a:r>
              <a:rPr lang="en-US" altLang="zh-HK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CbC</a:t>
            </a:r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Report)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CbC</a:t>
            </a: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Report will be introduced in 2017 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Revision of Adjustment of International Taxes Act in December 2015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564904"/>
            <a:ext cx="7610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Article 11 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Obligation to submit data on international trade when a taxpayer satisfy certain thresholds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Revision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of Enforcement Decree 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Adjustment of International Taxes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 in February 2016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570128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Article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11 </a:t>
            </a:r>
            <a:r>
              <a:rPr lang="en-US" altLang="zh-HK" sz="2400" b="1" dirty="0" err="1" smtClean="0">
                <a:latin typeface="Calibri" panose="020F0502020204030204" pitchFamily="34" charset="0"/>
              </a:rPr>
              <a:t>bis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Extension of submission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endParaRPr lang="en-US" altLang="zh-HK" sz="2400" b="1" dirty="0" smtClean="0">
              <a:latin typeface="Calibri" panose="020F0502020204030204" pitchFamily="34" charset="0"/>
            </a:endParaRPr>
          </a:p>
          <a:p>
            <a:r>
              <a:rPr lang="en-US" altLang="zh-HK" sz="2400" b="1" dirty="0" smtClean="0">
                <a:latin typeface="Calibri" panose="020F0502020204030204" pitchFamily="34" charset="0"/>
              </a:rPr>
              <a:t>Art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icle 21 </a:t>
            </a:r>
            <a:r>
              <a:rPr lang="en-US" altLang="zh-HK" sz="2400" b="1" dirty="0" err="1" smtClean="0">
                <a:latin typeface="Calibri" panose="020F0502020204030204" pitchFamily="34" charset="0"/>
              </a:rPr>
              <a:t>bis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Subject of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Method of submission and </a:t>
            </a:r>
            <a:r>
              <a:rPr lang="en-US" altLang="zh-HK" sz="2400" dirty="0" smtClean="0">
                <a:latin typeface="Calibri" panose="020F0502020204030204" pitchFamily="34" charset="0"/>
              </a:rPr>
              <a:t>Language of data</a:t>
            </a: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/>
            <a:endParaRPr lang="en-US" altLang="zh-TW" sz="2400" dirty="0" smtClean="0">
              <a:latin typeface="Calibri" panose="020F0502020204030204" pitchFamily="34" charset="0"/>
            </a:endParaRPr>
          </a:p>
          <a:p>
            <a:r>
              <a:rPr lang="en-US" altLang="zh-HK" sz="2400" b="1" dirty="0" smtClean="0">
                <a:latin typeface="Calibri" panose="020F0502020204030204" pitchFamily="34" charset="0"/>
              </a:rPr>
              <a:t>Article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51 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Administrative fines</a:t>
            </a:r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Revision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of Enforcement Decree 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Adjustment of International Taxes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 in February 2016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1. Exten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sion of submission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Based on inevitable cause</a:t>
            </a: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Tax authority may allow extension </a:t>
            </a:r>
            <a:r>
              <a:rPr lang="en-US" altLang="zh-TW" sz="2400" spc="-150" dirty="0" smtClean="0">
                <a:latin typeface="Calibri" panose="020F0502020204030204" pitchFamily="34" charset="0"/>
              </a:rPr>
              <a:t>of submission within a year</a:t>
            </a:r>
            <a:endParaRPr lang="en-US" altLang="zh-TW" sz="2400" spc="-15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 smtClean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Inevitable cause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Fire, disaster, robbery, serious business crisis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Relevant documents are seized by competent authority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Substantial time to collect and prepare data,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Closing date of foreign related party is not yet arrived, etc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Revision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of Enforcement Decree 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Adjustment of International Taxes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 in February 2016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570128"/>
            <a:ext cx="7610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Application for the extension of deadline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Shall submit to tax authority a written application  no later than 15 days before deadline of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Shall notify within 7 days from receiving the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Otherwise shall be deemed extended up to the deadline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Revision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of Enforcement Decree 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Adjustment of International Taxes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 in February 2016 (cont.)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551544"/>
            <a:ext cx="76102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Subject of submission</a:t>
            </a:r>
          </a:p>
          <a:p>
            <a:pPr lvl="0"/>
            <a:endParaRPr lang="en-US" altLang="zh-HK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Domestic </a:t>
            </a:r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corporation or domestic place of foreign entity who meet all the following two conditions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Trade volume with foreign related party exceeds KRW 50 billon (about $50million</a:t>
            </a:r>
            <a:r>
              <a:rPr lang="en-US" altLang="zh-TW" sz="2400" dirty="0" smtClean="0">
                <a:latin typeface="Calibri" panose="020F0502020204030204" pitchFamily="34" charset="0"/>
              </a:rPr>
              <a:t>), and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Turnover exceeds KRW 100billon (about $</a:t>
            </a:r>
            <a:r>
              <a:rPr lang="en-US" altLang="zh-TW" sz="2400" dirty="0" smtClean="0">
                <a:latin typeface="Calibri" panose="020F0502020204030204" pitchFamily="34" charset="0"/>
              </a:rPr>
              <a:t>100million)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Revision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of Enforcement Decree 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Adjustment of International Taxes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 in February 2016 (cont.)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542252"/>
            <a:ext cx="76102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3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. Method of submission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s &amp; language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Shall </a:t>
            </a: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submit </a:t>
            </a: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CRITI </a:t>
            </a: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the competent authority by </a:t>
            </a: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deadline (or electronically)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Shall be prepared and submitted in Korean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English may be submitted with permission of tax authority (along with Korean data within a month)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Revision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of Enforcement Decree 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Adjustment of International Taxes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 in February 2016 (cont.)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571869"/>
            <a:ext cx="76102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Calibri" panose="020F0502020204030204" pitchFamily="34" charset="0"/>
              </a:rPr>
              <a:t>4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. Administrative fines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Fail </a:t>
            </a: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submit or falsely submit all or some materials of CRITI </a:t>
            </a: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will subject to fines </a:t>
            </a:r>
            <a:r>
              <a:rPr lang="en-US" altLang="zh-TW" sz="2400" dirty="0" smtClean="0">
                <a:latin typeface="Calibri" panose="020F0502020204030204" pitchFamily="34" charset="0"/>
              </a:rPr>
              <a:t>KRW 30 million (about $30,000)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en-US" altLang="zh-TW" sz="2400" b="1" dirty="0" smtClean="0">
                <a:latin typeface="Calibri" panose="020F0502020204030204" pitchFamily="34" charset="0"/>
              </a:rPr>
              <a:t>5. Effective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on January 1,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Revision 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Enforcement Rule 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Adjustment of International Taxes Act in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April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2016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Article 6 </a:t>
            </a:r>
            <a:r>
              <a:rPr lang="en-US" altLang="zh-HK" sz="2400" b="1" dirty="0" err="1" smtClean="0">
                <a:latin typeface="Calibri" panose="020F0502020204030204" pitchFamily="34" charset="0"/>
              </a:rPr>
              <a:t>bis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Amount of cross-border intercompany transaction</a:t>
            </a: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Format of consolidated report on international trade info.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Including subsidiary for consolidation by IFRS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Criteria 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Amount of c</a:t>
            </a:r>
            <a:r>
              <a:rPr lang="en-US" altLang="zh-TW" sz="2400" dirty="0" smtClean="0">
                <a:latin typeface="Calibri" panose="020F0502020204030204" pitchFamily="34" charset="0"/>
              </a:rPr>
              <a:t>ross-border intercompany transaction = property transaction (including intangible property) + service transaction (including licensing of IP) + loan contract </a:t>
            </a:r>
            <a:endParaRPr lang="zh-TW" altLang="zh-HK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Prospect 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Transfer Pricing Documentations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T</a:t>
            </a:r>
            <a:r>
              <a:rPr lang="en-US" altLang="zh-TW" sz="2400" dirty="0" smtClean="0">
                <a:latin typeface="Calibri" panose="020F0502020204030204" pitchFamily="34" charset="0"/>
              </a:rPr>
              <a:t>ax authority can access to detailed information that will be useful in tax audit  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CbC</a:t>
            </a:r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Report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International trade information will be exchanged among tax authorities though the Multilateral competent authority agreement on the exchange of Country-by-Country Reports (</a:t>
            </a:r>
            <a:r>
              <a:rPr lang="en-US" altLang="zh-HK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CbC</a:t>
            </a: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MCAA)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52600" y="1556792"/>
            <a:ext cx="756084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TW" sz="3600" b="1" dirty="0" smtClean="0">
                <a:solidFill>
                  <a:srgbClr val="22366D"/>
                </a:solidFill>
                <a:latin typeface="Calibri" pitchFamily="34" charset="0"/>
                <a:ea typeface="+mj-ea"/>
                <a:cs typeface="+mj-cs"/>
              </a:rPr>
              <a:t>1.  Background &amp; Progress on BEPS Initiative </a:t>
            </a:r>
            <a:endParaRPr kumimoji="1" lang="en-US" altLang="zh-TW" sz="3000" b="0" i="0" u="none" strike="noStrike" kern="1200" cap="none" spc="0" normalizeH="0" baseline="0" noProof="0" dirty="0" smtClean="0">
              <a:ln>
                <a:noFill/>
              </a:ln>
              <a:solidFill>
                <a:srgbClr val="22366D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20</a:t>
            </a:fld>
            <a:endParaRPr lang="en-US" altLang="zh-TW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52600" y="1556792"/>
            <a:ext cx="756084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1" lang="en-US" altLang="zh-TW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366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Thank</a:t>
            </a:r>
            <a:r>
              <a:rPr kumimoji="1" lang="en-US" altLang="zh-TW" sz="3000" b="0" i="0" u="none" strike="noStrike" kern="1200" cap="none" spc="0" normalizeH="0" noProof="0" dirty="0" smtClean="0">
                <a:ln>
                  <a:noFill/>
                </a:ln>
                <a:solidFill>
                  <a:srgbClr val="22366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you!</a:t>
            </a:r>
            <a:endParaRPr kumimoji="1" lang="en-US" altLang="zh-TW" sz="3000" b="0" i="0" u="none" strike="noStrike" kern="1200" cap="none" spc="0" normalizeH="0" baseline="0" noProof="0" dirty="0" smtClean="0">
              <a:ln>
                <a:noFill/>
              </a:ln>
              <a:solidFill>
                <a:srgbClr val="22366D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Background &amp; Progress of BEPS Initiative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Global Tax Revenue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Annual tax evasion by MNC reached up to 10% of corporate tax around the world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Reduction in revenue in 2014 estimated up to $240billion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BEPS Project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OECD/G20 took action to tackle with tax evasion by MNC in 2012, and issued the final report of BEPS on Oct. 5, 2015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Background &amp; Progress of BEPS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Initiative (cont.)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132856"/>
            <a:ext cx="76102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altLang="zh-HK" sz="2400" b="1" dirty="0" smtClean="0">
                <a:latin typeface="Calibri" panose="020F0502020204030204" pitchFamily="34" charset="0"/>
              </a:rPr>
              <a:t>BEPS Survey</a:t>
            </a:r>
            <a:r>
              <a:rPr lang="en-US" altLang="zh-HK" sz="17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1700" dirty="0" smtClean="0">
                <a:latin typeface="Calibri" panose="020F0502020204030204" pitchFamily="34" charset="0"/>
              </a:rPr>
              <a:t>(2016 </a:t>
            </a:r>
            <a:r>
              <a:rPr lang="en-US" altLang="zh-TW" sz="1700" dirty="0" smtClean="0">
                <a:latin typeface="Calibri" panose="020F0502020204030204" pitchFamily="34" charset="0"/>
              </a:rPr>
              <a:t>Global BEPS Readiness Survey Support by Thomson </a:t>
            </a:r>
            <a:r>
              <a:rPr lang="en-US" altLang="zh-TW" sz="1700" dirty="0" smtClean="0">
                <a:latin typeface="Calibri" panose="020F0502020204030204" pitchFamily="34" charset="0"/>
              </a:rPr>
              <a:t>Reuters)</a:t>
            </a:r>
            <a:endParaRPr lang="en-US" altLang="zh-HK" sz="17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Top BEPS concerns is Transfer Pricing</a:t>
            </a:r>
          </a:p>
          <a:p>
            <a:pPr marL="285750" indent="-285750"/>
            <a:r>
              <a:rPr lang="en-US" altLang="zh-TW" sz="2400" dirty="0" smtClean="0">
                <a:latin typeface="Calibri" panose="020F0502020204030204" pitchFamily="34" charset="0"/>
              </a:rPr>
              <a:t> </a:t>
            </a:r>
            <a:r>
              <a:rPr lang="en-US" altLang="zh-TW" sz="2400" dirty="0" smtClean="0">
                <a:latin typeface="Calibri" panose="020F0502020204030204" pitchFamily="34" charset="0"/>
              </a:rPr>
              <a:t>    76% in 2015                  83% in 2016</a:t>
            </a:r>
          </a:p>
          <a:p>
            <a:pPr marL="285750" indent="-285750"/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/>
            <a:endParaRPr lang="ko-KR" altLang="en-US" sz="2400" dirty="0" smtClean="0"/>
          </a:p>
          <a:p>
            <a:pPr marL="285750" indent="-285750"/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/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/>
            <a:endParaRPr lang="en-US" altLang="zh-TW" sz="2400" dirty="0" smtClean="0">
              <a:latin typeface="Calibri" panose="020F0502020204030204" pitchFamily="34" charset="0"/>
            </a:endParaRPr>
          </a:p>
          <a:p>
            <a:pPr lvl="0"/>
            <a:endParaRPr lang="en-US" altLang="zh-HK" dirty="0"/>
          </a:p>
        </p:txBody>
      </p:sp>
      <p:sp>
        <p:nvSpPr>
          <p:cNvPr id="6" name="오른쪽 화살표 5"/>
          <p:cNvSpPr/>
          <p:nvPr/>
        </p:nvSpPr>
        <p:spPr>
          <a:xfrm>
            <a:off x="3512840" y="2996952"/>
            <a:ext cx="720080" cy="21602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672" y="3356992"/>
            <a:ext cx="674605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Level of Recommendation of BEPS Actions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Category 1 [Minimum Standard]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Highest-level recommendation</a:t>
            </a: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Mandatory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 smtClean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</a:rPr>
              <a:t>Action 5(Counter Harmful Tax Practices More Effectively)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</a:rPr>
              <a:t>Action 6(Prevent Treaty Abuse)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</a:rPr>
              <a:t>Action 13(Transfer Pricing Documentation &amp; </a:t>
            </a:r>
            <a:r>
              <a:rPr lang="en-US" altLang="ko-KR" sz="2400" dirty="0" err="1" smtClean="0">
                <a:latin typeface="Calibri" pitchFamily="34" charset="0"/>
              </a:rPr>
              <a:t>CbC</a:t>
            </a:r>
            <a:r>
              <a:rPr lang="en-US" altLang="ko-KR" sz="2400" dirty="0" smtClean="0">
                <a:latin typeface="Calibri" pitchFamily="34" charset="0"/>
              </a:rPr>
              <a:t> Report)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</a:rPr>
              <a:t>Action 14(Improve Dispute Resolution Mechanisms)</a:t>
            </a:r>
            <a:endParaRPr lang="en-US" altLang="zh-HK" sz="2400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Level of Recommendation of BEPS Actions (cont.)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Category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 2 [Common Approach]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Mid-level </a:t>
            </a:r>
            <a:r>
              <a:rPr lang="en-US" altLang="zh-HK" sz="2400" dirty="0" smtClean="0">
                <a:latin typeface="Calibri" panose="020F0502020204030204" pitchFamily="34" charset="0"/>
              </a:rPr>
              <a:t>recommendation</a:t>
            </a: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Strong recommendation of implementation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Actions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</a:rPr>
              <a:t>Action </a:t>
            </a:r>
            <a:r>
              <a:rPr lang="en-US" altLang="ko-KR" sz="2400" dirty="0" smtClean="0">
                <a:latin typeface="Calibri" pitchFamily="34" charset="0"/>
              </a:rPr>
              <a:t>2(Neutralize the Effects of Hybrid Mismatch Arrangement) </a:t>
            </a:r>
            <a:endParaRPr lang="en-US" altLang="ko-KR" sz="2400" dirty="0" smtClean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</a:rPr>
              <a:t>Action </a:t>
            </a:r>
            <a:r>
              <a:rPr lang="en-US" altLang="ko-KR" sz="2400" dirty="0" smtClean="0">
                <a:latin typeface="Calibri" pitchFamily="34" charset="0"/>
              </a:rPr>
              <a:t>4(Limit Base Erosion via Internet Deductions and Other Financial Payments)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Level of Recommendation of BEPS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Actions (cont.)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Category 3 [Recommendation]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Lowest-</a:t>
            </a:r>
            <a:r>
              <a:rPr lang="en-US" altLang="zh-HK" sz="2400" dirty="0" smtClean="0">
                <a:latin typeface="Calibri" panose="020F0502020204030204" pitchFamily="34" charset="0"/>
              </a:rPr>
              <a:t>level recommendation</a:t>
            </a: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Selective Implementation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Actions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</a:rPr>
              <a:t>Action </a:t>
            </a:r>
            <a:r>
              <a:rPr lang="en-US" altLang="ko-KR" sz="2400" dirty="0" smtClean="0">
                <a:latin typeface="Calibri" pitchFamily="34" charset="0"/>
              </a:rPr>
              <a:t>3(Strengthen CFC Rules</a:t>
            </a:r>
            <a:r>
              <a:rPr lang="en-US" altLang="ko-KR" sz="2400" dirty="0" smtClean="0">
                <a:latin typeface="Calibri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</a:rPr>
              <a:t>Action </a:t>
            </a:r>
            <a:r>
              <a:rPr lang="en-US" altLang="ko-KR" sz="2400" dirty="0" smtClean="0">
                <a:latin typeface="Calibri" pitchFamily="34" charset="0"/>
              </a:rPr>
              <a:t>12(Disclosure of Aggressive Tax Planning Arrangements)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52600" y="1556792"/>
            <a:ext cx="756084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TW" sz="3600" b="1" dirty="0" smtClean="0">
                <a:solidFill>
                  <a:srgbClr val="22366D"/>
                </a:solidFill>
                <a:latin typeface="Calibri" pitchFamily="34" charset="0"/>
                <a:ea typeface="+mj-ea"/>
                <a:cs typeface="+mj-cs"/>
              </a:rPr>
              <a:t>2</a:t>
            </a:r>
            <a:r>
              <a:rPr lang="en-US" altLang="zh-TW" sz="3600" b="1" dirty="0" smtClean="0">
                <a:solidFill>
                  <a:srgbClr val="22366D"/>
                </a:solidFill>
                <a:latin typeface="Calibri" pitchFamily="34" charset="0"/>
                <a:ea typeface="+mj-ea"/>
                <a:cs typeface="+mj-cs"/>
              </a:rPr>
              <a:t>.  </a:t>
            </a:r>
            <a:r>
              <a:rPr lang="en-US" altLang="zh-HK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Implementation </a:t>
            </a:r>
            <a:r>
              <a:rPr lang="en-US" altLang="zh-HK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of BEPS Action 13 in Korea</a:t>
            </a:r>
          </a:p>
          <a:p>
            <a:pPr algn="ctr" eaLnBrk="1" hangingPunct="1"/>
            <a:r>
              <a:rPr lang="en-US" altLang="zh-TW" sz="3600" b="1" dirty="0" smtClean="0">
                <a:solidFill>
                  <a:srgbClr val="22366D"/>
                </a:solidFill>
                <a:latin typeface="Calibri" pitchFamily="34" charset="0"/>
                <a:ea typeface="+mj-ea"/>
                <a:cs typeface="+mj-cs"/>
              </a:rPr>
              <a:t> </a:t>
            </a:r>
            <a:endParaRPr kumimoji="1" lang="en-US" altLang="zh-TW" sz="3000" b="0" i="0" u="none" strike="noStrike" kern="1200" cap="none" spc="0" normalizeH="0" baseline="0" noProof="0" dirty="0" smtClean="0">
              <a:ln>
                <a:noFill/>
              </a:ln>
              <a:solidFill>
                <a:srgbClr val="22366D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onsolidated Report on International Trade Information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Statement of international trade (SIT)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Engaged in international trade with foreign related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 algn="ctr"/>
            <a:r>
              <a:rPr lang="en-US" altLang="zh-HK" sz="2400" dirty="0" smtClean="0">
                <a:latin typeface="Calibri" panose="020F0502020204030204" pitchFamily="34" charset="0"/>
              </a:rPr>
              <a:t>  Vs.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Combined report of international trade information(CRITI)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trade volume with a foreign related party and turnover </a:t>
            </a:r>
            <a:r>
              <a:rPr lang="en-US" altLang="zh-TW" sz="2400" dirty="0" err="1" smtClean="0">
                <a:latin typeface="Calibri" panose="020F0502020204030204" pitchFamily="34" charset="0"/>
              </a:rPr>
              <a:t>therefrom</a:t>
            </a:r>
            <a:r>
              <a:rPr lang="en-US" altLang="zh-TW" sz="2400" dirty="0" smtClean="0">
                <a:latin typeface="Calibri" panose="020F0502020204030204" pitchFamily="34" charset="0"/>
              </a:rPr>
              <a:t> exceed certain amount (plus with SIT)</a:t>
            </a:r>
            <a:endParaRPr lang="en-US" altLang="zh-HK" dirty="0"/>
          </a:p>
        </p:txBody>
      </p:sp>
    </p:spTree>
    <p:extLst>
      <p:ext uri="{BB962C8B-B14F-4D97-AF65-F5344CB8AC3E}">
        <p14:creationId xmlns=""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811</Words>
  <Application>Microsoft Office PowerPoint</Application>
  <PresentationFormat>A4 용지(210x297mm)</PresentationFormat>
  <Paragraphs>140</Paragraphs>
  <Slides>20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預設簡報設計</vt:lpstr>
      <vt:lpstr> 2016 AOTCA International Tax Conference – BEPS Update for Korea   7 October 2016 Junho KO, Attorney at Law, KACPTA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TitlesOfParts>
  <Company>YSD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vivian</dc:creator>
  <cp:lastModifiedBy>고준호</cp:lastModifiedBy>
  <cp:revision>191</cp:revision>
  <cp:lastPrinted>2016-07-11T11:15:31Z</cp:lastPrinted>
  <dcterms:created xsi:type="dcterms:W3CDTF">2015-05-19T09:48:43Z</dcterms:created>
  <dcterms:modified xsi:type="dcterms:W3CDTF">2016-09-28T09:09:25Z</dcterms:modified>
</cp:coreProperties>
</file>