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353" r:id="rId3"/>
    <p:sldId id="363" r:id="rId4"/>
    <p:sldId id="362" r:id="rId5"/>
    <p:sldId id="355" r:id="rId6"/>
    <p:sldId id="356" r:id="rId7"/>
    <p:sldId id="364" r:id="rId8"/>
    <p:sldId id="365" r:id="rId9"/>
    <p:sldId id="370" r:id="rId10"/>
    <p:sldId id="357" r:id="rId11"/>
    <p:sldId id="359" r:id="rId12"/>
    <p:sldId id="360" r:id="rId13"/>
    <p:sldId id="366" r:id="rId14"/>
    <p:sldId id="367" r:id="rId15"/>
    <p:sldId id="368" r:id="rId16"/>
    <p:sldId id="369" r:id="rId17"/>
  </p:sldIdLst>
  <p:sldSz cx="9906000" cy="6858000" type="A4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2366D"/>
    <a:srgbClr val="ED8222"/>
    <a:srgbClr val="233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34" y="-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5CA9D-384B-4464-917C-80E14FBBD3E3}" type="datetimeFigureOut">
              <a:rPr lang="zh-HK" altLang="en-US" smtClean="0"/>
              <a:t>28/9/2016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29D5F-EBAF-42F3-A061-84CBF84A7E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062607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1D9D843-BC38-46DB-8BD6-B5AD150D2979}" type="datetimeFigureOut">
              <a:rPr lang="zh-HK" altLang="en-US"/>
              <a:pPr>
                <a:defRPr/>
              </a:pPr>
              <a:t>28/9/2016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noProof="0" smtClean="0"/>
              <a:t>Click to edit Master text styles</a:t>
            </a:r>
          </a:p>
          <a:p>
            <a:pPr lvl="1"/>
            <a:r>
              <a:rPr lang="en-US" altLang="zh-HK" noProof="0" smtClean="0"/>
              <a:t>Second level</a:t>
            </a:r>
          </a:p>
          <a:p>
            <a:pPr lvl="2"/>
            <a:r>
              <a:rPr lang="en-US" altLang="zh-HK" noProof="0" smtClean="0"/>
              <a:t>Third level</a:t>
            </a:r>
          </a:p>
          <a:p>
            <a:pPr lvl="3"/>
            <a:r>
              <a:rPr lang="en-US" altLang="zh-HK" noProof="0" smtClean="0"/>
              <a:t>Fourth level</a:t>
            </a:r>
          </a:p>
          <a:p>
            <a:pPr lvl="4"/>
            <a:r>
              <a:rPr lang="en-US" altLang="zh-HK" noProof="0" smtClean="0"/>
              <a:t>Fifth level</a:t>
            </a:r>
            <a:endParaRPr lang="zh-HK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0AD8D99-C8DD-40AF-93C4-59DE05708198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660398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2087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26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2087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E3F3B-B7A1-4FF3-8CAD-0E828AA33AA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49514315"/>
      </p:ext>
    </p:extLst>
  </p:cSld>
  <p:clrMapOvr>
    <a:masterClrMapping/>
  </p:clrMapOvr>
  <p:transition spd="med" advTm="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290CE-96AD-4D0A-99F3-8511DD8735E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37051796"/>
      </p:ext>
    </p:extLst>
  </p:cSld>
  <p:clrMapOvr>
    <a:masterClrMapping/>
  </p:clrMapOvr>
  <p:transition spd="med" advTm="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9EF6D-0A49-47F4-93E9-BC2B225260A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55973323"/>
      </p:ext>
    </p:extLst>
  </p:cSld>
  <p:clrMapOvr>
    <a:masterClrMapping/>
  </p:clrMapOvr>
  <p:transition spd="med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F73C6-D5E9-4BAF-BFE2-8D5A445DC13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88240530"/>
      </p:ext>
    </p:extLst>
  </p:cSld>
  <p:clrMapOvr>
    <a:masterClrMapping/>
  </p:clrMapOvr>
  <p:transition spd="med" advTm="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E1895-8391-416F-809F-F1AC29136FF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24374102"/>
      </p:ext>
    </p:extLst>
  </p:cSld>
  <p:clrMapOvr>
    <a:masterClrMapping/>
  </p:clrMapOvr>
  <p:transition spd="med" advTm="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9F35B-A63C-403E-BD40-971AF554003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00168992"/>
      </p:ext>
    </p:extLst>
  </p:cSld>
  <p:clrMapOvr>
    <a:masterClrMapping/>
  </p:clrMapOvr>
  <p:transition spd="med" advTm="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6D1CB-6748-450C-B4B4-6548353EE5C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62299321"/>
      </p:ext>
    </p:extLst>
  </p:cSld>
  <p:clrMapOvr>
    <a:masterClrMapping/>
  </p:clrMapOvr>
  <p:transition spd="med" advTm="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F3D8E-17FC-4AA5-BA9A-5F7CEFD3F5A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80461677"/>
      </p:ext>
    </p:extLst>
  </p:cSld>
  <p:clrMapOvr>
    <a:masterClrMapping/>
  </p:clrMapOvr>
  <p:transition spd="med" advTm="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F2600-0BE2-41FE-A4E8-5B3E784ABC1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93307604"/>
      </p:ext>
    </p:extLst>
  </p:cSld>
  <p:clrMapOvr>
    <a:masterClrMapping/>
  </p:clrMapOvr>
  <p:transition spd="med" advTm="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EE6AF-689B-4106-A58C-0866F4116B7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8749874"/>
      </p:ext>
    </p:extLst>
  </p:cSld>
  <p:clrMapOvr>
    <a:masterClrMapping/>
  </p:clrMapOvr>
  <p:transition spd="med" advTm="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E6918-04A5-4A02-902A-EE8382106DD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34602505"/>
      </p:ext>
    </p:extLst>
  </p:cSld>
  <p:clrMapOvr>
    <a:masterClrMapping/>
  </p:clrMapOvr>
  <p:transition spd="med" advTm="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9CF55A3-6AA3-44C8-A61F-481595999F9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5000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352600" y="1556792"/>
            <a:ext cx="7560840" cy="3744416"/>
          </a:xfrm>
          <a:noFill/>
        </p:spPr>
        <p:txBody>
          <a:bodyPr/>
          <a:lstStyle/>
          <a:p>
            <a:pPr algn="l" eaLnBrk="1" hangingPunct="1"/>
            <a:r>
              <a:rPr lang="en-US" altLang="zh-TW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/>
            </a:r>
            <a:br>
              <a:rPr lang="en-US" altLang="zh-TW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</a:br>
            <a:r>
              <a:rPr lang="en-US" altLang="zh-TW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2016 AOTCA International Tax Conference – BEPS Update for Indonesia</a:t>
            </a:r>
            <a:r>
              <a:rPr lang="en-US" altLang="zh-TW" sz="3600" b="1" dirty="0" smtClean="0">
                <a:solidFill>
                  <a:srgbClr val="22366D"/>
                </a:solidFill>
              </a:rPr>
              <a:t/>
            </a:r>
            <a:br>
              <a:rPr lang="en-US" altLang="zh-TW" sz="3600" b="1" dirty="0" smtClean="0">
                <a:solidFill>
                  <a:srgbClr val="22366D"/>
                </a:solidFill>
              </a:rPr>
            </a:br>
            <a:r>
              <a:rPr lang="en-US" altLang="zh-TW" sz="3000" dirty="0">
                <a:solidFill>
                  <a:srgbClr val="22366D"/>
                </a:solidFill>
                <a:latin typeface="Calibri" panose="020F0502020204030204" pitchFamily="34" charset="0"/>
              </a:rPr>
              <a:t/>
            </a:r>
            <a:br>
              <a:rPr lang="en-US" altLang="zh-TW" sz="3000" dirty="0">
                <a:solidFill>
                  <a:srgbClr val="22366D"/>
                </a:solidFill>
                <a:latin typeface="Calibri" panose="020F0502020204030204" pitchFamily="34" charset="0"/>
              </a:rPr>
            </a:br>
            <a:r>
              <a:rPr lang="en-US" altLang="zh-TW" sz="3000" b="1" dirty="0">
                <a:solidFill>
                  <a:srgbClr val="22366D"/>
                </a:solidFill>
                <a:latin typeface="Calibri" panose="020F0502020204030204" pitchFamily="34" charset="0"/>
              </a:rPr>
              <a:t>7 October 2016</a:t>
            </a:r>
            <a:r>
              <a:rPr lang="en-US" altLang="zh-TW" sz="3600" b="1" dirty="0" smtClean="0">
                <a:solidFill>
                  <a:srgbClr val="22366D"/>
                </a:solidFill>
              </a:rPr>
              <a:t/>
            </a:r>
            <a:br>
              <a:rPr lang="en-US" altLang="zh-TW" sz="3600" b="1" dirty="0" smtClean="0">
                <a:solidFill>
                  <a:srgbClr val="22366D"/>
                </a:solidFill>
              </a:rPr>
            </a:br>
            <a:r>
              <a:rPr lang="en-US" altLang="zh-TW" sz="3600" b="1" dirty="0" smtClean="0">
                <a:solidFill>
                  <a:srgbClr val="22366D"/>
                </a:solidFill>
              </a:rPr>
              <a:t/>
            </a:r>
            <a:br>
              <a:rPr lang="en-US" altLang="zh-TW" sz="3600" b="1" dirty="0" smtClean="0">
                <a:solidFill>
                  <a:srgbClr val="22366D"/>
                </a:solidFill>
              </a:rPr>
            </a:br>
            <a:r>
              <a:rPr lang="en-US" altLang="zh-TW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Ruston </a:t>
            </a:r>
            <a:r>
              <a:rPr lang="en-US" altLang="zh-TW" sz="3000" b="1" dirty="0" err="1" smtClean="0">
                <a:solidFill>
                  <a:srgbClr val="22366D"/>
                </a:solidFill>
                <a:latin typeface="Calibri" panose="020F0502020204030204" pitchFamily="34" charset="0"/>
              </a:rPr>
              <a:t>Tambunan</a:t>
            </a:r>
            <a:r>
              <a:rPr lang="en-US" altLang="zh-TW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 </a:t>
            </a:r>
            <a:br>
              <a:rPr lang="en-US" altLang="zh-TW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</a:br>
            <a:r>
              <a:rPr lang="en-US" sz="2400" dirty="0" smtClean="0">
                <a:solidFill>
                  <a:srgbClr val="22366D"/>
                </a:solidFill>
                <a:latin typeface="Calibri" pitchFamily="34" charset="0"/>
              </a:rPr>
              <a:t>Head of International Relation and Globalization Indonesian Tax Consultants Association (ITCA)</a:t>
            </a:r>
            <a:r>
              <a:rPr lang="en-US" altLang="zh-TW" sz="3000" dirty="0" smtClean="0">
                <a:solidFill>
                  <a:srgbClr val="22366D"/>
                </a:solidFill>
                <a:latin typeface="Calibri" panose="020F0502020204030204" pitchFamily="34" charset="0"/>
              </a:rPr>
              <a:t/>
            </a:r>
            <a:br>
              <a:rPr lang="en-US" altLang="zh-TW" sz="3000" dirty="0" smtClean="0">
                <a:solidFill>
                  <a:srgbClr val="22366D"/>
                </a:solidFill>
                <a:latin typeface="Calibri" panose="020F0502020204030204" pitchFamily="34" charset="0"/>
              </a:rPr>
            </a:br>
            <a:endParaRPr lang="en-US" altLang="zh-TW" sz="3000" dirty="0" smtClean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10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333217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Prevention of Treaty Abuse in Indonesia</a:t>
            </a:r>
          </a:p>
          <a:p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</a:rPr>
              <a:t>BEPS Action No.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6</a:t>
            </a:r>
            <a:endParaRPr lang="en-US" altLang="zh-HK" sz="3000" b="1" dirty="0" smtClean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579420"/>
            <a:ext cx="76102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P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revention of the misuse of agreement on double taxation avoidance stipulated in Director General of Tax (DGT) Regulation Number 62/PJ/2009 </a:t>
            </a:r>
            <a:r>
              <a:rPr lang="en-US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amended </a:t>
            </a:r>
            <a:r>
              <a:rPr lang="en-US" sz="2400" dirty="0">
                <a:solidFill>
                  <a:srgbClr val="22366D"/>
                </a:solidFill>
                <a:latin typeface="Calibri" panose="020F0502020204030204" pitchFamily="34" charset="0"/>
              </a:rPr>
              <a:t>by </a:t>
            </a:r>
            <a:r>
              <a:rPr lang="en-US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DGT Regulation Number 25/PJ/2010</a:t>
            </a:r>
            <a:endParaRPr lang="en-US" altLang="zh-HK" sz="2400" dirty="0" smtClean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977846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11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Prevention of Treaty Abuse in Indonesia</a:t>
            </a:r>
          </a:p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BEPS Action No. 6</a:t>
            </a:r>
          </a:p>
        </p:txBody>
      </p:sp>
      <p:sp>
        <p:nvSpPr>
          <p:cNvPr id="5" name="文字方塊 6"/>
          <p:cNvSpPr txBox="1"/>
          <p:nvPr/>
        </p:nvSpPr>
        <p:spPr>
          <a:xfrm>
            <a:off x="1064568" y="2364844"/>
            <a:ext cx="7848872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Tax Treaty </a:t>
            </a: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abuse occurs in case of:</a:t>
            </a:r>
          </a:p>
          <a:p>
            <a:pPr marL="633413" lvl="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transaction </a:t>
            </a: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has no economic 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substance</a:t>
            </a: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 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conducted by using  </a:t>
            </a: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the 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structure/scheme </a:t>
            </a: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in such a way with 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the intention </a:t>
            </a: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solely to obtain tax treaty benefits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.</a:t>
            </a:r>
          </a:p>
          <a:p>
            <a:pPr marL="633413" lvl="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 startAt="2"/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transaction </a:t>
            </a: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with a structure / scheme where legal form differs from economic substance, in such a way with 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the intention </a:t>
            </a: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solely to obtain tax treaty benefits</a:t>
            </a:r>
          </a:p>
          <a:p>
            <a:pPr marL="633413" lvl="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 startAt="2"/>
            </a:pP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t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he recipient of the income is not the actual owner of the economic benefit of the income (is not beneficial owner)</a:t>
            </a:r>
          </a:p>
        </p:txBody>
      </p:sp>
    </p:spTree>
    <p:extLst>
      <p:ext uri="{BB962C8B-B14F-4D97-AF65-F5344CB8AC3E}">
        <p14:creationId xmlns:p14="http://schemas.microsoft.com/office/powerpoint/2010/main" val="3148458794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12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Prevention of Treaty Abuse in Indonesia</a:t>
            </a: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276872"/>
            <a:ext cx="76102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Beneficial Owner is defined as income recipient 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who:</a:t>
            </a:r>
            <a:endParaRPr lang="en-US" altLang="zh-HK" sz="2400" dirty="0">
              <a:solidFill>
                <a:srgbClr val="22366D"/>
              </a:solidFill>
              <a:latin typeface="Calibri" panose="020F0502020204030204" pitchFamily="34" charset="0"/>
            </a:endParaRPr>
          </a:p>
          <a:p>
            <a:pPr marL="8128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a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cts not as Agent</a:t>
            </a: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;</a:t>
            </a:r>
          </a:p>
          <a:p>
            <a:pPr marL="8128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acts not </a:t>
            </a: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as Nominee; and</a:t>
            </a:r>
          </a:p>
          <a:p>
            <a:pPr marL="8128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is not a </a:t>
            </a: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Conduit Company</a:t>
            </a:r>
            <a:endParaRPr lang="en-US" altLang="zh-HK" sz="2400" dirty="0" smtClean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552454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13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Prevention of Treaty Abuse in Indonesia</a:t>
            </a:r>
          </a:p>
        </p:txBody>
      </p:sp>
      <p:sp>
        <p:nvSpPr>
          <p:cNvPr id="5" name="文字方塊 6"/>
          <p:cNvSpPr txBox="1"/>
          <p:nvPr/>
        </p:nvSpPr>
        <p:spPr>
          <a:xfrm>
            <a:off x="1208584" y="1988840"/>
            <a:ext cx="799288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The following individual or entity will not be deemed to abuse of a tax treaty:</a:t>
            </a:r>
          </a:p>
          <a:p>
            <a:pPr marL="531813" lvl="0" indent="-3556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an individual acting not as an agent or nominee</a:t>
            </a:r>
          </a:p>
          <a:p>
            <a:pPr marL="531813" lvl="0" indent="-3556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a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n institution whose name is expressly stated in the treaty or that has been agreed upon by the relevant authority in Indonesia and treaty partner</a:t>
            </a:r>
          </a:p>
          <a:p>
            <a:pPr marL="531813" lvl="0" indent="-3556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a</a:t>
            </a: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 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non-resident taxpayer receiving or earning income through a custodian in relation to income from  transaction of transfer of shares or bonds traded or reported in a capital market in Indonesia, provided the non-resident  taxpayer does not act as agent or nominee</a:t>
            </a:r>
            <a:endParaRPr lang="en-US" altLang="zh-HK" sz="2400" dirty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671186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14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Prevention of Treaty Abuse in Indonesia</a:t>
            </a:r>
          </a:p>
        </p:txBody>
      </p:sp>
      <p:sp>
        <p:nvSpPr>
          <p:cNvPr id="5" name="文字方塊 6"/>
          <p:cNvSpPr txBox="1"/>
          <p:nvPr/>
        </p:nvSpPr>
        <p:spPr>
          <a:xfrm>
            <a:off x="1136576" y="1988840"/>
            <a:ext cx="792088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 startAt="4"/>
            </a:pP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a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 company whose shares are listed in a capital market and are regularly traded</a:t>
            </a:r>
          </a:p>
          <a:p>
            <a:pPr marL="457200" lvl="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 startAt="4"/>
            </a:pP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a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 pension fund with the establishment  of which is in accordance with the provision of legislation in tax treaty partner country and constituting tax subject in the country of treaty partner</a:t>
            </a:r>
          </a:p>
          <a:p>
            <a:pPr marL="457200" lvl="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 startAt="4"/>
            </a:pP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a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 bank ; or</a:t>
            </a:r>
          </a:p>
          <a:p>
            <a:pPr marL="457200" lvl="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eriod" startAt="4"/>
            </a:pP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a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 company that meets the following requirements:</a:t>
            </a:r>
          </a:p>
          <a:p>
            <a:pPr marL="736600" lvl="0" indent="-27305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  <a:tabLst>
                <a:tab pos="682625" algn="l"/>
              </a:tabLst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the establishment of the company or the arrangement  of structure/scheme of transaction is not intended to solely obtaining treaty benefit</a:t>
            </a:r>
          </a:p>
        </p:txBody>
      </p:sp>
    </p:spTree>
    <p:extLst>
      <p:ext uri="{BB962C8B-B14F-4D97-AF65-F5344CB8AC3E}">
        <p14:creationId xmlns:p14="http://schemas.microsoft.com/office/powerpoint/2010/main" val="368957782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15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Prevention of Treaty Abuse in Indonesia</a:t>
            </a: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276872"/>
            <a:ext cx="761029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3" lvl="0" indent="-28575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  <a:tabLst>
                <a:tab pos="682625" algn="l"/>
              </a:tabLst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the business activities are managed by the company’s own management, which has adequate authority to carry out the transaction</a:t>
            </a:r>
          </a:p>
          <a:p>
            <a:pPr marL="804863" lvl="0" indent="-28575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  <a:tabLst>
                <a:tab pos="736600" algn="l"/>
              </a:tabLst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the company has employees</a:t>
            </a:r>
          </a:p>
          <a:p>
            <a:pPr marL="804863" lvl="0" indent="-28575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  <a:tabLst>
                <a:tab pos="736600" algn="l"/>
              </a:tabLst>
            </a:pP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t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he company  engages in an active business</a:t>
            </a:r>
          </a:p>
          <a:p>
            <a:pPr marL="804863" lvl="0" indent="-28575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  <a:tabLst>
                <a:tab pos="682625" algn="l"/>
              </a:tabLst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Indonesia source income derived by the company is subject to tax in country of recipient; and </a:t>
            </a:r>
          </a:p>
          <a:p>
            <a:pPr marL="804863" lvl="0" indent="-28575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  <a:tabLst>
                <a:tab pos="682625" algn="l"/>
              </a:tabLst>
            </a:pP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n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ot using more than 50% of the total income to fulfill obligation to other parties in the form of, among others: interest, royalty, or other compensation </a:t>
            </a:r>
          </a:p>
        </p:txBody>
      </p:sp>
    </p:spTree>
    <p:extLst>
      <p:ext uri="{BB962C8B-B14F-4D97-AF65-F5344CB8AC3E}">
        <p14:creationId xmlns:p14="http://schemas.microsoft.com/office/powerpoint/2010/main" val="2903503587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352600" y="1556792"/>
            <a:ext cx="7560840" cy="3744416"/>
          </a:xfrm>
          <a:noFill/>
        </p:spPr>
        <p:txBody>
          <a:bodyPr/>
          <a:lstStyle/>
          <a:p>
            <a:pPr eaLnBrk="1" hangingPunct="1"/>
            <a:r>
              <a:rPr lang="en-US" altLang="zh-TW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/>
            </a:r>
            <a:br>
              <a:rPr lang="en-US" altLang="zh-TW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</a:br>
            <a:r>
              <a:rPr lang="en-US" altLang="zh-TW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THANK YOU</a:t>
            </a:r>
            <a:r>
              <a:rPr lang="en-US" altLang="zh-TW" sz="3000" dirty="0" smtClean="0">
                <a:solidFill>
                  <a:srgbClr val="22366D"/>
                </a:solidFill>
                <a:latin typeface="Calibri" panose="020F0502020204030204" pitchFamily="34" charset="0"/>
              </a:rPr>
              <a:t/>
            </a:r>
            <a:br>
              <a:rPr lang="en-US" altLang="zh-TW" sz="3000" dirty="0" smtClean="0">
                <a:solidFill>
                  <a:srgbClr val="22366D"/>
                </a:solidFill>
                <a:latin typeface="Calibri" panose="020F0502020204030204" pitchFamily="34" charset="0"/>
              </a:rPr>
            </a:br>
            <a:endParaRPr lang="en-US" altLang="zh-TW" sz="3000" dirty="0" smtClean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12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Introduction 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420888"/>
            <a:ext cx="731474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zh-HK" sz="24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Indonesia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 is a member of G20 which actively involved in the discussion of Base Erosion and Profit Shifting (BEPS) Action Plan with the Organization of Economic Cooperation and Development (OECD) as Associate Member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zh-HK" sz="24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May 2013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: Indonesia signed the declaration on BEPS at the OECD Ministerial Council  Meeting in Paris</a:t>
            </a:r>
          </a:p>
        </p:txBody>
      </p:sp>
    </p:spTree>
    <p:extLst>
      <p:ext uri="{BB962C8B-B14F-4D97-AF65-F5344CB8AC3E}">
        <p14:creationId xmlns:p14="http://schemas.microsoft.com/office/powerpoint/2010/main" val="346121507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Introduction 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420888"/>
            <a:ext cx="731474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zh-HK" sz="24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June 2015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: Ministry of Finance of Indonesia signed Multilateral Competent Authority Agreement (MCAA) facilitating the Automatic Exchange of Information (AEOI) using Common Reporting Standard (CRS) </a:t>
            </a: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at the headquarter of the OECD in 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Paris.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zh-HK" sz="24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November 2015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: </a:t>
            </a: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Indonesia 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in co-operation with OECD Korea Policy Centre hosted Asia Pacific </a:t>
            </a: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Technical Committee Meeting on BEPS at </a:t>
            </a:r>
            <a:r>
              <a:rPr lang="en-US" altLang="zh-HK" sz="2400" dirty="0" err="1" smtClean="0">
                <a:solidFill>
                  <a:srgbClr val="22366D"/>
                </a:solidFill>
                <a:latin typeface="Calibri" panose="020F0502020204030204" pitchFamily="34" charset="0"/>
              </a:rPr>
              <a:t>Jogyakarta</a:t>
            </a: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, 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Indonesia</a:t>
            </a:r>
            <a:endParaRPr lang="en-US" altLang="zh-HK" sz="2400" dirty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621646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BEPS Action Implementation in Indonesia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420888"/>
            <a:ext cx="731474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HK" sz="24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ACTION 3 : CFC RULES</a:t>
            </a:r>
          </a:p>
          <a:p>
            <a:pPr>
              <a:spcBef>
                <a:spcPts val="600"/>
              </a:spcBef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Indonesia already has CFC Provisions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>
              <a:solidFill>
                <a:srgbClr val="22366D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zh-HK" sz="2400" b="1" dirty="0">
                <a:solidFill>
                  <a:srgbClr val="22366D"/>
                </a:solidFill>
                <a:latin typeface="Calibri" panose="020F0502020204030204" pitchFamily="34" charset="0"/>
              </a:rPr>
              <a:t>ACTION </a:t>
            </a:r>
            <a:r>
              <a:rPr lang="en-US" altLang="zh-HK" sz="24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4 </a:t>
            </a:r>
            <a:r>
              <a:rPr lang="en-US" altLang="zh-HK" sz="2400" b="1" dirty="0">
                <a:solidFill>
                  <a:srgbClr val="22366D"/>
                </a:solidFill>
                <a:latin typeface="Calibri" panose="020F0502020204030204" pitchFamily="34" charset="0"/>
              </a:rPr>
              <a:t>: </a:t>
            </a:r>
            <a:r>
              <a:rPr lang="en-US" altLang="zh-HK" sz="24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INTEREST DEDUCTIONS</a:t>
            </a:r>
            <a:endParaRPr lang="en-US" altLang="zh-HK" sz="2400" b="1" dirty="0">
              <a:solidFill>
                <a:srgbClr val="22366D"/>
              </a:solidFill>
              <a:latin typeface="Calibri" panose="020F0502020204030204" pitchFamily="34" charset="0"/>
            </a:endParaRPr>
          </a:p>
          <a:p>
            <a:pPr lvl="0" algn="just">
              <a:spcBef>
                <a:spcPts val="600"/>
              </a:spcBef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A new thin capitalization rule issued in 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2015, applicable  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starting from  </a:t>
            </a:r>
            <a:r>
              <a:rPr lang="en-US" altLang="zh-HK" sz="2400" smtClean="0">
                <a:solidFill>
                  <a:srgbClr val="22366D"/>
                </a:solidFill>
                <a:latin typeface="Calibri" panose="020F0502020204030204" pitchFamily="34" charset="0"/>
              </a:rPr>
              <a:t>1 January </a:t>
            </a:r>
            <a:r>
              <a:rPr lang="en-US" altLang="zh-HK" sz="2400" smtClean="0">
                <a:solidFill>
                  <a:srgbClr val="22366D"/>
                </a:solidFill>
                <a:latin typeface="Calibri" panose="020F0502020204030204" pitchFamily="34" charset="0"/>
              </a:rPr>
              <a:t>2016</a:t>
            </a:r>
            <a:endParaRPr lang="en-US" altLang="zh-HK" sz="2400" dirty="0" smtClean="0">
              <a:solidFill>
                <a:srgbClr val="22366D"/>
              </a:solidFill>
              <a:latin typeface="Calibri" panose="020F0502020204030204" pitchFamily="34" charset="0"/>
            </a:endParaRPr>
          </a:p>
          <a:p>
            <a:pPr lvl="0" algn="just">
              <a:spcBef>
                <a:spcPts val="600"/>
              </a:spcBef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(Debt to Equity Ratio 4 : 1)</a:t>
            </a:r>
            <a:endParaRPr lang="en-US" altLang="zh-HK" dirty="0">
              <a:solidFill>
                <a:srgbClr val="2236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849956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BEPS Action Implementation in Indonesia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420888"/>
            <a:ext cx="767478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HK" sz="24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ACTION 6 : PREVENT TREATY ABUSE</a:t>
            </a:r>
          </a:p>
          <a:p>
            <a:pPr algn="just">
              <a:spcBef>
                <a:spcPts val="600"/>
              </a:spcBef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Indonesia already has a rule designed to prevent treaty abuse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>
              <a:solidFill>
                <a:srgbClr val="22366D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zh-HK" sz="2400" b="1" dirty="0">
                <a:solidFill>
                  <a:srgbClr val="22366D"/>
                </a:solidFill>
                <a:latin typeface="Calibri" panose="020F0502020204030204" pitchFamily="34" charset="0"/>
              </a:rPr>
              <a:t>ACTION </a:t>
            </a:r>
            <a:r>
              <a:rPr lang="en-US" altLang="zh-HK" sz="24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8, 9, 10 </a:t>
            </a:r>
            <a:r>
              <a:rPr lang="en-US" altLang="zh-HK" sz="2400" b="1" dirty="0">
                <a:solidFill>
                  <a:srgbClr val="22366D"/>
                </a:solidFill>
                <a:latin typeface="Calibri" panose="020F0502020204030204" pitchFamily="34" charset="0"/>
              </a:rPr>
              <a:t>: </a:t>
            </a:r>
            <a:r>
              <a:rPr lang="en-US" altLang="zh-HK" sz="24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TRANSFER PRICING</a:t>
            </a:r>
            <a:endParaRPr lang="en-US" altLang="zh-HK" sz="2400" b="1" dirty="0">
              <a:solidFill>
                <a:srgbClr val="22366D"/>
              </a:solidFill>
              <a:latin typeface="Calibri" panose="020F0502020204030204" pitchFamily="34" charset="0"/>
            </a:endParaRPr>
          </a:p>
          <a:p>
            <a:pPr lvl="0" algn="just">
              <a:spcBef>
                <a:spcPts val="600"/>
              </a:spcBef>
            </a:pPr>
            <a:r>
              <a:rPr lang="en-US" sz="2400" dirty="0">
                <a:solidFill>
                  <a:srgbClr val="22366D"/>
                </a:solidFill>
                <a:latin typeface="Calibri" panose="020F0502020204030204" pitchFamily="34" charset="0"/>
              </a:rPr>
              <a:t>P</a:t>
            </a:r>
            <a:r>
              <a:rPr lang="id-ID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reparing new </a:t>
            </a:r>
            <a:r>
              <a:rPr lang="id-ID" sz="2400" dirty="0">
                <a:solidFill>
                  <a:srgbClr val="22366D"/>
                </a:solidFill>
                <a:latin typeface="Calibri" panose="020F0502020204030204" pitchFamily="34" charset="0"/>
              </a:rPr>
              <a:t>regulations and amendments </a:t>
            </a:r>
            <a:r>
              <a:rPr lang="en-US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to reflect</a:t>
            </a:r>
            <a:r>
              <a:rPr lang="id-ID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 the </a:t>
            </a:r>
            <a:r>
              <a:rPr lang="id-ID" sz="2400" dirty="0">
                <a:solidFill>
                  <a:srgbClr val="22366D"/>
                </a:solidFill>
                <a:latin typeface="Calibri" panose="020F0502020204030204" pitchFamily="34" charset="0"/>
              </a:rPr>
              <a:t>application of the arm’s length principle (BEPS Action Plan </a:t>
            </a:r>
            <a:r>
              <a:rPr lang="id-ID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 </a:t>
            </a:r>
            <a:r>
              <a:rPr lang="id-ID" sz="2400" dirty="0">
                <a:solidFill>
                  <a:srgbClr val="22366D"/>
                </a:solidFill>
                <a:latin typeface="Calibri" panose="020F0502020204030204" pitchFamily="34" charset="0"/>
              </a:rPr>
              <a:t>8, 9 and 10)</a:t>
            </a:r>
            <a:endParaRPr lang="en-US" altLang="zh-HK" dirty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680287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BEPS Action Implementation in Indonesia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420888"/>
            <a:ext cx="767478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altLang="zh-HK" sz="24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ACTION 13 : TRANSFER PRICING DOCUMENTATION</a:t>
            </a:r>
          </a:p>
          <a:p>
            <a:pPr algn="just">
              <a:spcBef>
                <a:spcPts val="600"/>
              </a:spcBef>
            </a:pPr>
            <a:r>
              <a:rPr lang="en-US" sz="2400" dirty="0">
                <a:solidFill>
                  <a:srgbClr val="22366D"/>
                </a:solidFill>
                <a:latin typeface="Calibri" panose="020F0502020204030204" pitchFamily="34" charset="0"/>
              </a:rPr>
              <a:t>P</a:t>
            </a:r>
            <a:r>
              <a:rPr lang="en-US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reparing </a:t>
            </a:r>
            <a:r>
              <a:rPr lang="en-US" sz="2400" dirty="0">
                <a:solidFill>
                  <a:srgbClr val="22366D"/>
                </a:solidFill>
                <a:latin typeface="Calibri" panose="020F0502020204030204" pitchFamily="34" charset="0"/>
              </a:rPr>
              <a:t>new regulation on Transfer Pricing </a:t>
            </a:r>
            <a:r>
              <a:rPr lang="en-US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Documentation that </a:t>
            </a:r>
            <a:r>
              <a:rPr lang="en-US" sz="2400" dirty="0">
                <a:solidFill>
                  <a:srgbClr val="22366D"/>
                </a:solidFill>
                <a:latin typeface="Calibri" panose="020F0502020204030204" pitchFamily="34" charset="0"/>
              </a:rPr>
              <a:t>will adopt BEPS Action </a:t>
            </a:r>
            <a:r>
              <a:rPr lang="en-US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No</a:t>
            </a:r>
            <a:r>
              <a:rPr lang="en-US" sz="2400" dirty="0">
                <a:solidFill>
                  <a:srgbClr val="22366D"/>
                </a:solidFill>
                <a:latin typeface="Calibri" panose="020F0502020204030204" pitchFamily="34" charset="0"/>
              </a:rPr>
              <a:t>. 13 regarding </a:t>
            </a:r>
            <a:r>
              <a:rPr lang="en-US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Country by Country (</a:t>
            </a:r>
            <a:r>
              <a:rPr lang="en-US" sz="2400" dirty="0" err="1" smtClean="0">
                <a:solidFill>
                  <a:srgbClr val="22366D"/>
                </a:solidFill>
                <a:latin typeface="Calibri" panose="020F0502020204030204" pitchFamily="34" charset="0"/>
              </a:rPr>
              <a:t>CbC</a:t>
            </a:r>
            <a:r>
              <a:rPr lang="en-US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) Reporting</a:t>
            </a:r>
            <a:endParaRPr lang="en-US" altLang="zh-HK" sz="2400" dirty="0" smtClean="0">
              <a:solidFill>
                <a:srgbClr val="22366D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>
              <a:solidFill>
                <a:srgbClr val="22366D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zh-HK" sz="24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ACTION 14 : DISPUTE RESOLUTION</a:t>
            </a:r>
          </a:p>
          <a:p>
            <a:pPr algn="just">
              <a:spcBef>
                <a:spcPts val="600"/>
              </a:spcBef>
            </a:pPr>
            <a:r>
              <a:rPr lang="en-US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Preparing amendments </a:t>
            </a:r>
            <a:r>
              <a:rPr lang="en-US" sz="2400" dirty="0">
                <a:solidFill>
                  <a:srgbClr val="22366D"/>
                </a:solidFill>
                <a:latin typeface="Calibri" panose="020F0502020204030204" pitchFamily="34" charset="0"/>
              </a:rPr>
              <a:t>to the </a:t>
            </a:r>
            <a:r>
              <a:rPr lang="en-US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Mutual Agreement Procedure (MAP) </a:t>
            </a:r>
            <a:r>
              <a:rPr lang="en-US" sz="2400" dirty="0">
                <a:solidFill>
                  <a:srgbClr val="22366D"/>
                </a:solidFill>
                <a:latin typeface="Calibri" panose="020F0502020204030204" pitchFamily="34" charset="0"/>
              </a:rPr>
              <a:t>and </a:t>
            </a:r>
            <a:r>
              <a:rPr lang="en-US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Advance Pricing Agreement (APA) adopting BEPS Action No</a:t>
            </a:r>
            <a:r>
              <a:rPr lang="en-US" sz="2400" dirty="0">
                <a:solidFill>
                  <a:srgbClr val="22366D"/>
                </a:solidFill>
                <a:latin typeface="Calibri" panose="020F0502020204030204" pitchFamily="34" charset="0"/>
              </a:rPr>
              <a:t>. 14 regarding Dispute </a:t>
            </a:r>
            <a:r>
              <a:rPr lang="en-US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Resolution</a:t>
            </a:r>
            <a:endParaRPr lang="id-ID" sz="2400" dirty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309361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Procedure for the application of Tax Treaties</a:t>
            </a:r>
          </a:p>
          <a:p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DGT Regulation No. PER-61/PJ/2009 as amended by PER-24/PJ/2010</a:t>
            </a:r>
            <a:endParaRPr lang="en-US" altLang="zh-HK" sz="2400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348880"/>
            <a:ext cx="767478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Treaty benefits will be granted  only if: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the recipient of the income is not an Indonesian resident tax subject,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zh-HK" sz="2400" dirty="0">
                <a:solidFill>
                  <a:srgbClr val="22366D"/>
                </a:solidFill>
                <a:latin typeface="Calibri" panose="020F0502020204030204" pitchFamily="34" charset="0"/>
              </a:rPr>
              <a:t>t</a:t>
            </a: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he administrative requirements to apply the treaty provisions are met; and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the foreign recipient has not engaged in any abuse of the treaty as enacted in the provisions of the prevention of treaty abuse (Ref. DGT Regulation No. PER-62/PJ/2009 as amended by PER-25/PJ/2010)</a:t>
            </a:r>
          </a:p>
        </p:txBody>
      </p:sp>
    </p:spTree>
    <p:extLst>
      <p:ext uri="{BB962C8B-B14F-4D97-AF65-F5344CB8AC3E}">
        <p14:creationId xmlns:p14="http://schemas.microsoft.com/office/powerpoint/2010/main" val="3486498673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Procedure for the application of Tax Treaties</a:t>
            </a:r>
          </a:p>
          <a:p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DGT Regulation No. PER-61/PJ/2009 as amended by PER-24/PJ/2010</a:t>
            </a:r>
            <a:endParaRPr lang="en-US" altLang="zh-HK" sz="2400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420888"/>
            <a:ext cx="731474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22366D"/>
                </a:solidFill>
                <a:latin typeface="Calibri" pitchFamily="34" charset="0"/>
              </a:rPr>
              <a:t>The </a:t>
            </a:r>
            <a:r>
              <a:rPr lang="en-US" sz="2400" dirty="0" smtClean="0">
                <a:solidFill>
                  <a:srgbClr val="22366D"/>
                </a:solidFill>
                <a:latin typeface="Calibri" pitchFamily="34" charset="0"/>
              </a:rPr>
              <a:t>administrative </a:t>
            </a:r>
            <a:r>
              <a:rPr lang="en-US" sz="2400" dirty="0">
                <a:solidFill>
                  <a:srgbClr val="22366D"/>
                </a:solidFill>
                <a:latin typeface="Calibri" pitchFamily="34" charset="0"/>
              </a:rPr>
              <a:t>c</a:t>
            </a:r>
            <a:r>
              <a:rPr lang="en-US" sz="2400" dirty="0" smtClean="0">
                <a:solidFill>
                  <a:srgbClr val="22366D"/>
                </a:solidFill>
                <a:latin typeface="Calibri" pitchFamily="34" charset="0"/>
              </a:rPr>
              <a:t>riteria </a:t>
            </a:r>
            <a:r>
              <a:rPr lang="en-US" sz="2400" dirty="0">
                <a:solidFill>
                  <a:srgbClr val="22366D"/>
                </a:solidFill>
                <a:latin typeface="Calibri" pitchFamily="34" charset="0"/>
              </a:rPr>
              <a:t>are in the form of a ‘Certificate of Domicile’ (“COD”) which must be</a:t>
            </a:r>
            <a:r>
              <a:rPr lang="en-US" sz="2400" dirty="0" smtClean="0">
                <a:solidFill>
                  <a:srgbClr val="22366D"/>
                </a:solidFill>
                <a:latin typeface="Calibri" pitchFamily="34" charset="0"/>
              </a:rPr>
              <a:t>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22366D"/>
                </a:solidFill>
                <a:latin typeface="Calibri" pitchFamily="34" charset="0"/>
              </a:rPr>
              <a:t>i</a:t>
            </a:r>
            <a:r>
              <a:rPr lang="en-US" sz="2400" dirty="0" smtClean="0">
                <a:solidFill>
                  <a:srgbClr val="22366D"/>
                </a:solidFill>
                <a:latin typeface="Calibri" pitchFamily="34" charset="0"/>
              </a:rPr>
              <a:t>ssued </a:t>
            </a:r>
            <a:r>
              <a:rPr lang="en-US" sz="2400" dirty="0">
                <a:solidFill>
                  <a:srgbClr val="22366D"/>
                </a:solidFill>
                <a:latin typeface="Calibri" pitchFamily="34" charset="0"/>
              </a:rPr>
              <a:t>by the non-resident to the Indonesian party responsible for withholding the </a:t>
            </a:r>
            <a:r>
              <a:rPr lang="en-US" sz="2400" dirty="0" smtClean="0">
                <a:solidFill>
                  <a:srgbClr val="22366D"/>
                </a:solidFill>
                <a:latin typeface="Calibri" pitchFamily="34" charset="0"/>
              </a:rPr>
              <a:t>tax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22366D"/>
                </a:solidFill>
                <a:latin typeface="Calibri" pitchFamily="34" charset="0"/>
              </a:rPr>
              <a:t>i</a:t>
            </a:r>
            <a:r>
              <a:rPr lang="en-US" sz="2400" dirty="0" smtClean="0">
                <a:solidFill>
                  <a:srgbClr val="22366D"/>
                </a:solidFill>
                <a:latin typeface="Calibri" pitchFamily="34" charset="0"/>
              </a:rPr>
              <a:t>n </a:t>
            </a:r>
            <a:r>
              <a:rPr lang="en-US" sz="2400" dirty="0">
                <a:solidFill>
                  <a:srgbClr val="22366D"/>
                </a:solidFill>
                <a:latin typeface="Calibri" pitchFamily="34" charset="0"/>
              </a:rPr>
              <a:t>the form prescribed by the DGT </a:t>
            </a:r>
            <a:endParaRPr lang="en-US" sz="2400" dirty="0" smtClean="0">
              <a:solidFill>
                <a:srgbClr val="22366D"/>
              </a:solidFill>
              <a:latin typeface="Calibri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22366D"/>
                </a:solidFill>
                <a:latin typeface="Calibri" pitchFamily="34" charset="0"/>
              </a:rPr>
              <a:t>c</a:t>
            </a:r>
            <a:r>
              <a:rPr lang="en-US" sz="2400" dirty="0" smtClean="0">
                <a:solidFill>
                  <a:srgbClr val="22366D"/>
                </a:solidFill>
                <a:latin typeface="Calibri" pitchFamily="34" charset="0"/>
              </a:rPr>
              <a:t>ompleted </a:t>
            </a:r>
            <a:r>
              <a:rPr lang="en-US" sz="2400" dirty="0">
                <a:solidFill>
                  <a:srgbClr val="22366D"/>
                </a:solidFill>
                <a:latin typeface="Calibri" pitchFamily="34" charset="0"/>
              </a:rPr>
              <a:t>accurately by the </a:t>
            </a:r>
            <a:r>
              <a:rPr lang="en-US" sz="2400" dirty="0" smtClean="0">
                <a:solidFill>
                  <a:srgbClr val="22366D"/>
                </a:solidFill>
                <a:latin typeface="Calibri" pitchFamily="34" charset="0"/>
              </a:rPr>
              <a:t>non-resident</a:t>
            </a:r>
          </a:p>
        </p:txBody>
      </p:sp>
    </p:spTree>
    <p:extLst>
      <p:ext uri="{BB962C8B-B14F-4D97-AF65-F5344CB8AC3E}">
        <p14:creationId xmlns:p14="http://schemas.microsoft.com/office/powerpoint/2010/main" val="2223562831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Procedure for the application of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T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ax Treaties</a:t>
            </a:r>
          </a:p>
          <a:p>
            <a:r>
              <a:rPr lang="en-US" altLang="zh-HK" sz="2400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DGT Regulation No. PER-61/PJ/2009 as amended by PER-24/PJ/2010</a:t>
            </a:r>
            <a:endParaRPr lang="en-US" altLang="zh-HK" sz="2400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420888"/>
            <a:ext cx="731474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22366D"/>
                </a:solidFill>
                <a:latin typeface="Calibri" pitchFamily="34" charset="0"/>
              </a:rPr>
              <a:t>c</a:t>
            </a:r>
            <a:r>
              <a:rPr lang="en-US" sz="2400" dirty="0" smtClean="0">
                <a:solidFill>
                  <a:srgbClr val="22366D"/>
                </a:solidFill>
                <a:latin typeface="Calibri" pitchFamily="34" charset="0"/>
              </a:rPr>
              <a:t>ertified </a:t>
            </a:r>
            <a:r>
              <a:rPr lang="en-US" sz="2400" dirty="0">
                <a:solidFill>
                  <a:srgbClr val="22366D"/>
                </a:solidFill>
                <a:latin typeface="Calibri" pitchFamily="34" charset="0"/>
              </a:rPr>
              <a:t>and signed by the competent authority of the country of tax residence of the non-resident taxpayer </a:t>
            </a:r>
            <a:endParaRPr lang="en-US" sz="2400" dirty="0" smtClean="0">
              <a:solidFill>
                <a:srgbClr val="22366D"/>
              </a:solidFill>
              <a:latin typeface="Calibri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22366D"/>
                </a:solidFill>
                <a:latin typeface="Calibri" pitchFamily="34" charset="0"/>
              </a:rPr>
              <a:t>p</a:t>
            </a:r>
            <a:r>
              <a:rPr lang="en-US" sz="2400" dirty="0" smtClean="0">
                <a:solidFill>
                  <a:srgbClr val="22366D"/>
                </a:solidFill>
                <a:latin typeface="Calibri" pitchFamily="34" charset="0"/>
              </a:rPr>
              <a:t>rovided </a:t>
            </a:r>
            <a:r>
              <a:rPr lang="en-US" sz="2400" dirty="0">
                <a:solidFill>
                  <a:srgbClr val="22366D"/>
                </a:solidFill>
                <a:latin typeface="Calibri" pitchFamily="34" charset="0"/>
              </a:rPr>
              <a:t>to the Indonesian party prior to the lodgment of the monthly tax </a:t>
            </a:r>
            <a:r>
              <a:rPr lang="en-US" sz="2400" dirty="0" smtClean="0">
                <a:solidFill>
                  <a:srgbClr val="22366D"/>
                </a:solidFill>
                <a:latin typeface="Calibri" pitchFamily="34" charset="0"/>
              </a:rPr>
              <a:t>return</a:t>
            </a:r>
            <a:endParaRPr lang="en-US" altLang="zh-HK" sz="2400" dirty="0" smtClean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830914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2906</TotalTime>
  <Words>917</Words>
  <Application>Microsoft Office PowerPoint</Application>
  <PresentationFormat>A4 Paper (210x297 mm)</PresentationFormat>
  <Paragraphs>88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預設簡報設計</vt:lpstr>
      <vt:lpstr> 2016 AOTCA International Tax Conference – BEPS Update for Indonesia  7 October 2016  Ruston Tambunan  Head of International Relation and Globalization Indonesian Tax Consultants Association (ITCA)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THANK YOU </vt:lpstr>
    </vt:vector>
  </TitlesOfParts>
  <Company>YSD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vivian</dc:creator>
  <cp:lastModifiedBy>Toshiba</cp:lastModifiedBy>
  <cp:revision>242</cp:revision>
  <cp:lastPrinted>2016-07-11T11:15:31Z</cp:lastPrinted>
  <dcterms:created xsi:type="dcterms:W3CDTF">2015-05-19T09:48:43Z</dcterms:created>
  <dcterms:modified xsi:type="dcterms:W3CDTF">2016-09-28T13:39:46Z</dcterms:modified>
</cp:coreProperties>
</file>