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946817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14294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13843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10611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9190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5735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83285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96552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5823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22137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28719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E6FFD-4604-47D5-AD7F-9FE80B6BBFEA}" type="datetimeFigureOut">
              <a:rPr lang="en-AU" smtClean="0"/>
              <a:pPr/>
              <a:t>17/09/2013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E67-E910-46DA-86AF-F9797D4F37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0577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082" y="739365"/>
            <a:ext cx="8430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atin typeface="+mj-lt"/>
              </a:rPr>
              <a:t>A.O.T.C.A</a:t>
            </a:r>
          </a:p>
          <a:p>
            <a:pPr algn="ctr"/>
            <a:endParaRPr lang="en-AU" sz="2800" b="1" dirty="0">
              <a:latin typeface="+mj-lt"/>
            </a:endParaRPr>
          </a:p>
          <a:p>
            <a:pPr algn="ctr"/>
            <a:r>
              <a:rPr lang="en-AU" sz="2800" b="1" dirty="0" smtClean="0">
                <a:latin typeface="+mj-lt"/>
              </a:rPr>
              <a:t>Tax Seminar</a:t>
            </a:r>
          </a:p>
          <a:p>
            <a:pPr algn="ctr"/>
            <a:r>
              <a:rPr lang="en-AU" sz="2800" b="1" dirty="0" smtClean="0">
                <a:latin typeface="+mj-lt"/>
              </a:rPr>
              <a:t>Hanoi Vietnam 17-18 October 2013</a:t>
            </a:r>
          </a:p>
          <a:p>
            <a:pPr algn="ctr"/>
            <a:endParaRPr lang="en-AU" sz="2800" b="1" dirty="0">
              <a:latin typeface="+mj-lt"/>
            </a:endParaRPr>
          </a:p>
          <a:p>
            <a:pPr algn="ctr"/>
            <a:r>
              <a:rPr lang="en-AU" sz="2800" b="1" dirty="0" smtClean="0">
                <a:latin typeface="+mj-lt"/>
              </a:rPr>
              <a:t>Anti Tax Avoidance Legislation and Impact on Tax Consultants</a:t>
            </a:r>
          </a:p>
          <a:p>
            <a:pPr algn="ctr"/>
            <a:endParaRPr lang="en-AU" sz="2800" b="1" dirty="0">
              <a:latin typeface="+mj-lt"/>
            </a:endParaRPr>
          </a:p>
          <a:p>
            <a:pPr algn="ctr"/>
            <a:r>
              <a:rPr lang="en-AU" sz="2800" b="1" dirty="0" smtClean="0">
                <a:latin typeface="+mj-lt"/>
              </a:rPr>
              <a:t>The Old and New General Anti-Avoidance Provisions in </a:t>
            </a:r>
            <a:r>
              <a:rPr lang="en-AU" sz="2800" b="1" dirty="0">
                <a:latin typeface="+mj-lt"/>
              </a:rPr>
              <a:t>A</a:t>
            </a:r>
            <a:r>
              <a:rPr lang="en-AU" sz="2800" b="1" dirty="0" smtClean="0">
                <a:latin typeface="+mj-lt"/>
              </a:rPr>
              <a:t>ustralia</a:t>
            </a:r>
            <a:endParaRPr lang="en-AU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4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Dominant Purpose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By elevating it to first consideration may have little practical effect. As the courts will probably find a tax benefit before addressing purpose</a:t>
            </a:r>
          </a:p>
          <a:p>
            <a:r>
              <a:rPr lang="en-AU" dirty="0" smtClean="0"/>
              <a:t>Application to RCI – annihilation</a:t>
            </a:r>
            <a:br>
              <a:rPr lang="en-AU" dirty="0" smtClean="0"/>
            </a:br>
            <a:r>
              <a:rPr lang="en-AU" dirty="0" smtClean="0"/>
              <a:t>Two issues - narrow scheme is dividend and wider scheme is dividend and sale</a:t>
            </a:r>
          </a:p>
          <a:p>
            <a:r>
              <a:rPr lang="en-AU" dirty="0" smtClean="0"/>
              <a:t>If narrow scheme then sale would have happened without the dividend</a:t>
            </a:r>
          </a:p>
          <a:p>
            <a:r>
              <a:rPr lang="en-AU" dirty="0" smtClean="0"/>
              <a:t>If wider scheme there is no sale and no capital </a:t>
            </a:r>
            <a:r>
              <a:rPr lang="en-AU" dirty="0" smtClean="0"/>
              <a:t>gain; </a:t>
            </a:r>
            <a:r>
              <a:rPr lang="en-AU" dirty="0" smtClean="0"/>
              <a:t>therefore narrow scheme is a problem BUT</a:t>
            </a:r>
          </a:p>
          <a:p>
            <a:r>
              <a:rPr lang="en-AU" dirty="0" smtClean="0"/>
              <a:t>Taxpayer can argue no dominant purpose as wider commercial benefits override BUT commissioner can say no material non-cash results as dividends not in cash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60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Reconstruction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Can argue do nothing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Other alternatives possible if gets the same result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Any alternative that eliminates the dividend would not be reasonable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3133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Old Provisions</a:t>
            </a:r>
            <a:br>
              <a:rPr lang="en-AU" dirty="0" smtClean="0"/>
            </a:br>
            <a:r>
              <a:rPr lang="en-AU" dirty="0" smtClean="0"/>
              <a:t>- Scheme</a:t>
            </a:r>
            <a:br>
              <a:rPr lang="en-AU" dirty="0" smtClean="0"/>
            </a:br>
            <a:r>
              <a:rPr lang="en-AU" dirty="0" smtClean="0"/>
              <a:t>- Tax Benefit</a:t>
            </a:r>
            <a:br>
              <a:rPr lang="en-AU" dirty="0" smtClean="0"/>
            </a:br>
            <a:r>
              <a:rPr lang="en-AU" dirty="0" smtClean="0"/>
              <a:t>- Dominant purpose</a:t>
            </a:r>
          </a:p>
          <a:p>
            <a:r>
              <a:rPr lang="en-AU" dirty="0" smtClean="0"/>
              <a:t>Commissioner must make a determination to apply provisions</a:t>
            </a:r>
          </a:p>
          <a:p>
            <a:r>
              <a:rPr lang="en-AU" dirty="0" smtClean="0"/>
              <a:t>Recent case losses have found no tax benefit because counterfactual or alternative postulate would not have given rise to  a tax benefit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6093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Operation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Scheme= very broad= whole of transaction or part thereof</a:t>
            </a:r>
          </a:p>
          <a:p>
            <a:r>
              <a:rPr lang="en-AU" dirty="0" smtClean="0"/>
              <a:t>Tax Benefit= amount not being included in assessable income or  an amount being allowable as a deduction</a:t>
            </a:r>
          </a:p>
          <a:p>
            <a:r>
              <a:rPr lang="en-AU" dirty="0" smtClean="0"/>
              <a:t>Basic text is a comparison between what “would have” or </a:t>
            </a:r>
            <a:r>
              <a:rPr lang="en-AU" dirty="0" smtClean="0"/>
              <a:t>“</a:t>
            </a:r>
            <a:r>
              <a:rPr lang="en-AU" dirty="0" smtClean="0"/>
              <a:t>might </a:t>
            </a:r>
            <a:r>
              <a:rPr lang="en-AU" dirty="0" smtClean="0"/>
              <a:t>reasonably be expected to </a:t>
            </a:r>
            <a:r>
              <a:rPr lang="en-AU" dirty="0" smtClean="0"/>
              <a:t>have” occurred </a:t>
            </a:r>
            <a:r>
              <a:rPr lang="en-AU" dirty="0" smtClean="0"/>
              <a:t>had the scheme not been entered into or carried out</a:t>
            </a:r>
          </a:p>
          <a:p>
            <a:r>
              <a:rPr lang="en-AU" dirty="0" smtClean="0"/>
              <a:t>RCI case </a:t>
            </a:r>
            <a:r>
              <a:rPr lang="en-AU" dirty="0" smtClean="0"/>
              <a:t>-a </a:t>
            </a:r>
            <a:r>
              <a:rPr lang="en-AU" dirty="0" smtClean="0"/>
              <a:t>reasonable alternative was to do nothing – </a:t>
            </a:r>
            <a:br>
              <a:rPr lang="en-AU" dirty="0" smtClean="0"/>
            </a:br>
            <a:r>
              <a:rPr lang="en-AU" dirty="0" smtClean="0"/>
              <a:t>only works as an </a:t>
            </a:r>
            <a:r>
              <a:rPr lang="en-AU" dirty="0" smtClean="0"/>
              <a:t>alternative in assessable </a:t>
            </a:r>
            <a:r>
              <a:rPr lang="en-AU" dirty="0" smtClean="0"/>
              <a:t>income cases where a deduction is in issue doing nothing means no deduction will be allowable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7727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Dominant Purpose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009"/>
            <a:ext cx="10515600" cy="49275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000" dirty="0" smtClean="0"/>
              <a:t>Objective Test Looking at 8 Factors</a:t>
            </a:r>
            <a:endParaRPr lang="en-AU" sz="2000" dirty="0"/>
          </a:p>
          <a:p>
            <a:pPr marL="514350" indent="-514350">
              <a:buAutoNum type="arabicPeriod"/>
            </a:pPr>
            <a:r>
              <a:rPr lang="en-AU" sz="2000" dirty="0" smtClean="0"/>
              <a:t>Manner scheme carried out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Form &amp; Substance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Time period of the scheme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Result of Scheme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Change in financial position of taxpayer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Change in financial position of other persons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Other consequences</a:t>
            </a:r>
          </a:p>
          <a:p>
            <a:pPr marL="514350" indent="-514350">
              <a:buAutoNum type="arabicPeriod"/>
            </a:pPr>
            <a:r>
              <a:rPr lang="en-AU" sz="2000" dirty="0" smtClean="0"/>
              <a:t>Connection between the parties</a:t>
            </a:r>
            <a:br>
              <a:rPr lang="en-AU" sz="2000" dirty="0" smtClean="0"/>
            </a:br>
            <a:endParaRPr lang="en-AU" sz="2000" dirty="0" smtClean="0"/>
          </a:p>
          <a:p>
            <a:r>
              <a:rPr lang="en-AU" sz="2000" dirty="0" smtClean="0"/>
              <a:t>Generally applies where scheme makes no sense without the tax benefit. Paying </a:t>
            </a:r>
            <a:r>
              <a:rPr lang="en-AU" sz="2000" dirty="0" smtClean="0"/>
              <a:t>less </a:t>
            </a:r>
            <a:r>
              <a:rPr lang="en-AU" sz="2000" dirty="0" smtClean="0"/>
              <a:t>tax is not the criteria</a:t>
            </a:r>
          </a:p>
          <a:p>
            <a:r>
              <a:rPr lang="en-AU" sz="2000" dirty="0" smtClean="0"/>
              <a:t>Reference </a:t>
            </a:r>
            <a:r>
              <a:rPr lang="en-AU" sz="2000" dirty="0" err="1" smtClean="0"/>
              <a:t>Mochkin’s</a:t>
            </a:r>
            <a:r>
              <a:rPr lang="en-AU" sz="2000" dirty="0" smtClean="0"/>
              <a:t> case - </a:t>
            </a:r>
            <a:br>
              <a:rPr lang="en-AU" sz="2000" dirty="0" smtClean="0"/>
            </a:br>
            <a:r>
              <a:rPr lang="en-AU" sz="2000" dirty="0" smtClean="0"/>
              <a:t>Conducting stockbroking business through a trust  had tax benefits but overridden by commercial liability advantage</a:t>
            </a:r>
          </a:p>
          <a:p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0539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51" y="844725"/>
            <a:ext cx="10515600" cy="4351338"/>
          </a:xfrm>
        </p:spPr>
        <p:txBody>
          <a:bodyPr/>
          <a:lstStyle/>
          <a:p>
            <a:r>
              <a:rPr lang="en-AU" sz="2400" dirty="0" smtClean="0"/>
              <a:t>Onus of Proof on taxpayer to establish objective goals that the commissioners alternative postulate is wrong or there was no dominant purpose</a:t>
            </a:r>
            <a:br>
              <a:rPr lang="en-AU" sz="2400" dirty="0" smtClean="0"/>
            </a:br>
            <a:endParaRPr lang="en-AU" dirty="0" smtClean="0"/>
          </a:p>
          <a:p>
            <a:r>
              <a:rPr lang="en-AU" sz="2400" dirty="0" smtClean="0"/>
              <a:t>RCI case:-</a:t>
            </a:r>
            <a:r>
              <a:rPr lang="en-AU" sz="1600" dirty="0" smtClean="0"/>
              <a:t/>
            </a:r>
            <a:br>
              <a:rPr lang="en-AU" sz="1600" dirty="0" smtClean="0"/>
            </a:br>
            <a:r>
              <a:rPr lang="en-AU" sz="1800" dirty="0" smtClean="0"/>
              <a:t>Issues:</a:t>
            </a:r>
            <a:r>
              <a:rPr lang="en-AU" sz="1600" dirty="0"/>
              <a:t/>
            </a:r>
            <a:br>
              <a:rPr lang="en-AU" sz="1600" dirty="0"/>
            </a:br>
            <a:r>
              <a:rPr lang="en-AU" sz="1800" dirty="0" smtClean="0"/>
              <a:t>- Dividend exempt – Listed Country</a:t>
            </a:r>
            <a:br>
              <a:rPr lang="en-AU" sz="1800" dirty="0" smtClean="0"/>
            </a:br>
            <a:r>
              <a:rPr lang="en-AU" sz="1800" dirty="0" smtClean="0"/>
              <a:t>- Capitalised</a:t>
            </a:r>
            <a:br>
              <a:rPr lang="en-AU" sz="1800" dirty="0" smtClean="0"/>
            </a:br>
            <a:r>
              <a:rPr lang="en-AU" sz="1800" dirty="0" smtClean="0"/>
              <a:t>- Dividend reduced capital gain</a:t>
            </a:r>
            <a:br>
              <a:rPr lang="en-AU" sz="1800" dirty="0" smtClean="0"/>
            </a:br>
            <a:endParaRPr lang="en-AU" sz="1800" dirty="0" smtClean="0"/>
          </a:p>
          <a:p>
            <a:r>
              <a:rPr lang="en-AU" sz="2000" dirty="0" smtClean="0"/>
              <a:t>(Note from 2004 </a:t>
            </a:r>
            <a:r>
              <a:rPr lang="en-AU" sz="2000" dirty="0" err="1" smtClean="0"/>
              <a:t>Divn</a:t>
            </a:r>
            <a:r>
              <a:rPr lang="en-AU" sz="2000" dirty="0" smtClean="0"/>
              <a:t> </a:t>
            </a:r>
            <a:r>
              <a:rPr lang="en-AU" sz="2000" dirty="0" smtClean="0"/>
              <a:t>768Gof </a:t>
            </a:r>
            <a:r>
              <a:rPr lang="en-AU" sz="2000" dirty="0" smtClean="0"/>
              <a:t>the 1997 Act – Exempts capital gain </a:t>
            </a:r>
            <a:r>
              <a:rPr lang="en-AU" sz="2000" dirty="0" smtClean="0"/>
              <a:t>;these </a:t>
            </a:r>
            <a:r>
              <a:rPr lang="en-AU" sz="2000" dirty="0" smtClean="0"/>
              <a:t>transactions occurred in the 1999 year)</a:t>
            </a:r>
            <a:br>
              <a:rPr lang="en-AU" sz="2000" dirty="0" smtClean="0"/>
            </a:br>
            <a:endParaRPr lang="en-AU" sz="2000" dirty="0" smtClean="0"/>
          </a:p>
          <a:p>
            <a:r>
              <a:rPr lang="en-AU" sz="2000" dirty="0" smtClean="0"/>
              <a:t>Held – No tax benefit would have done nothing as </a:t>
            </a:r>
            <a:r>
              <a:rPr lang="en-AU" sz="2000" dirty="0" smtClean="0"/>
              <a:t>tax </a:t>
            </a:r>
            <a:r>
              <a:rPr lang="en-AU" sz="2000" dirty="0" smtClean="0"/>
              <a:t>cost too high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6832" y="1873626"/>
            <a:ext cx="10952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U.S. Subsidiary</a:t>
            </a:r>
            <a:endParaRPr lang="en-A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948922" y="1990206"/>
            <a:ext cx="133349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Malta Subsidiary</a:t>
            </a:r>
            <a:endParaRPr lang="en-A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402235" y="2807567"/>
            <a:ext cx="102747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RCI </a:t>
            </a:r>
            <a:r>
              <a:rPr lang="en-AU" sz="1400" dirty="0" err="1" smtClean="0"/>
              <a:t>Aust</a:t>
            </a:r>
            <a:r>
              <a:rPr lang="en-AU" sz="1400" dirty="0" smtClean="0"/>
              <a:t> Coy</a:t>
            </a:r>
            <a:endParaRPr lang="en-AU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915974" y="2435179"/>
            <a:ext cx="0" cy="318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429712" y="2423087"/>
            <a:ext cx="467738" cy="330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Right Arrow 13"/>
          <p:cNvSpPr/>
          <p:nvPr/>
        </p:nvSpPr>
        <p:spPr>
          <a:xfrm>
            <a:off x="6209500" y="2423087"/>
            <a:ext cx="191417" cy="4721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72601" y="2592123"/>
            <a:ext cx="17858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2. Sale to Malta company</a:t>
            </a:r>
            <a:br>
              <a:rPr lang="en-AU" sz="1400" dirty="0" smtClean="0"/>
            </a:br>
            <a:r>
              <a:rPr lang="en-AU" sz="1400" dirty="0" smtClean="0"/>
              <a:t>in RCI Group</a:t>
            </a:r>
            <a:endParaRPr lang="en-A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11642" y="2328187"/>
            <a:ext cx="12331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1. Dividends to prop </a:t>
            </a:r>
            <a:r>
              <a:rPr lang="en-AU" sz="1400" dirty="0" smtClean="0"/>
              <a:t>up losses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xmlns="" val="219516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633" y="1529062"/>
            <a:ext cx="10515600" cy="4351338"/>
          </a:xfrm>
        </p:spPr>
        <p:txBody>
          <a:bodyPr/>
          <a:lstStyle/>
          <a:p>
            <a:r>
              <a:rPr lang="en-AU" dirty="0" smtClean="0"/>
              <a:t>Do  nothing works in voluntary reorganisation not </a:t>
            </a:r>
            <a:r>
              <a:rPr lang="en-AU" dirty="0" err="1" smtClean="0"/>
              <a:t>thirdparty</a:t>
            </a:r>
            <a:r>
              <a:rPr lang="en-AU" dirty="0" smtClean="0"/>
              <a:t> </a:t>
            </a:r>
            <a:r>
              <a:rPr lang="en-AU" dirty="0" smtClean="0"/>
              <a:t>transactions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Third party transactions usually involve a genuine commercial transaction which needs to be done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6830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Part IVA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Split “would have” </a:t>
            </a:r>
            <a:r>
              <a:rPr lang="en-AU" dirty="0" smtClean="0"/>
              <a:t>and </a:t>
            </a:r>
            <a:r>
              <a:rPr lang="en-AU" dirty="0" smtClean="0"/>
              <a:t>“might </a:t>
            </a:r>
            <a:r>
              <a:rPr lang="en-AU" dirty="0" smtClean="0"/>
              <a:t>reasonably be </a:t>
            </a:r>
            <a:r>
              <a:rPr lang="en-AU" dirty="0" smtClean="0"/>
              <a:t>expected”</a:t>
            </a:r>
            <a:endParaRPr lang="en-AU" dirty="0" smtClean="0"/>
          </a:p>
          <a:p>
            <a:r>
              <a:rPr lang="en-AU" dirty="0" smtClean="0"/>
              <a:t>“Might </a:t>
            </a:r>
            <a:r>
              <a:rPr lang="en-AU" dirty="0" smtClean="0"/>
              <a:t>reasonably be </a:t>
            </a:r>
            <a:r>
              <a:rPr lang="en-AU" dirty="0" smtClean="0"/>
              <a:t>expected” </a:t>
            </a:r>
            <a:r>
              <a:rPr lang="en-AU" dirty="0" smtClean="0"/>
              <a:t>is to be without consideration of the tax consequences</a:t>
            </a:r>
          </a:p>
          <a:p>
            <a:r>
              <a:rPr lang="en-AU" dirty="0" smtClean="0"/>
              <a:t>“Would </a:t>
            </a:r>
            <a:r>
              <a:rPr lang="en-AU" dirty="0" smtClean="0"/>
              <a:t>have </a:t>
            </a:r>
            <a:r>
              <a:rPr lang="en-AU" dirty="0" smtClean="0"/>
              <a:t>test” </a:t>
            </a:r>
            <a:r>
              <a:rPr lang="en-AU" dirty="0" smtClean="0"/>
              <a:t>is to look at what happened by annihilating the scheme</a:t>
            </a:r>
          </a:p>
          <a:p>
            <a:r>
              <a:rPr lang="en-AU" dirty="0" smtClean="0"/>
              <a:t>Under the old law the courts conflated the two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1909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Annihilation Approach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Works for deduction</a:t>
            </a:r>
          </a:p>
          <a:p>
            <a:r>
              <a:rPr lang="en-AU" dirty="0" smtClean="0"/>
              <a:t>Cases:</a:t>
            </a:r>
            <a:br>
              <a:rPr lang="en-AU" dirty="0" smtClean="0"/>
            </a:br>
            <a:r>
              <a:rPr lang="en-AU" dirty="0" smtClean="0"/>
              <a:t>Unlikely to work where the scheme gives rise to an economic benefit which is assessable income and to annihilate it would leave nothing BUT</a:t>
            </a:r>
            <a:br>
              <a:rPr lang="en-AU" dirty="0" smtClean="0"/>
            </a:br>
            <a:r>
              <a:rPr lang="en-AU" dirty="0" smtClean="0"/>
              <a:t>Where the scheme is but a step in a broader transaction which reduces or eliminates the economic gain identification of the scheme is critical</a:t>
            </a:r>
          </a:p>
        </p:txBody>
      </p:sp>
    </p:spTree>
    <p:extLst>
      <p:ext uri="{BB962C8B-B14F-4D97-AF65-F5344CB8AC3E}">
        <p14:creationId xmlns:p14="http://schemas.microsoft.com/office/powerpoint/2010/main" xmlns="" val="35759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Reconstruction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arguments that the taxpayer can mount are limited – by ignoring tax consequences cannot argue tax costs prohibitive</a:t>
            </a:r>
          </a:p>
          <a:p>
            <a:r>
              <a:rPr lang="en-AU" dirty="0" smtClean="0"/>
              <a:t>Could give rise to maximum tax if one alternative gives rise to more tax than another. BUT</a:t>
            </a:r>
          </a:p>
          <a:p>
            <a:r>
              <a:rPr lang="en-AU" dirty="0" smtClean="0"/>
              <a:t>The court must decide what is a reasonable alternative postulate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466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373</Words>
  <Application>Microsoft Office PowerPoint</Application>
  <PresentationFormat>Custom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Overview</vt:lpstr>
      <vt:lpstr>Current Operation</vt:lpstr>
      <vt:lpstr>Dominant Purpose</vt:lpstr>
      <vt:lpstr>Slide 5</vt:lpstr>
      <vt:lpstr>Slide 6</vt:lpstr>
      <vt:lpstr>New Part IVA</vt:lpstr>
      <vt:lpstr>Annihilation Approach</vt:lpstr>
      <vt:lpstr>Reconstruction</vt:lpstr>
      <vt:lpstr>Dominant Purpose</vt:lpstr>
      <vt:lpstr>Reconstruction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 Martin</dc:creator>
  <cp:lastModifiedBy>Gil Levy</cp:lastModifiedBy>
  <cp:revision>13</cp:revision>
  <dcterms:created xsi:type="dcterms:W3CDTF">2013-09-13T00:02:53Z</dcterms:created>
  <dcterms:modified xsi:type="dcterms:W3CDTF">2013-09-17T07:10:11Z</dcterms:modified>
</cp:coreProperties>
</file>