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341" r:id="rId2"/>
    <p:sldId id="350" r:id="rId3"/>
    <p:sldId id="337" r:id="rId4"/>
    <p:sldId id="338" r:id="rId5"/>
    <p:sldId id="344" r:id="rId6"/>
    <p:sldId id="353" r:id="rId7"/>
    <p:sldId id="346" r:id="rId8"/>
    <p:sldId id="347" r:id="rId9"/>
    <p:sldId id="351" r:id="rId10"/>
    <p:sldId id="349" r:id="rId11"/>
    <p:sldId id="336" r:id="rId12"/>
    <p:sldId id="352" r:id="rId13"/>
    <p:sldId id="335" r:id="rId14"/>
    <p:sldId id="342" r:id="rId15"/>
  </p:sldIdLst>
  <p:sldSz cx="9144000" cy="6858000" type="screen4x3"/>
  <p:notesSz cx="6797675" cy="992822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24" autoAdjust="0"/>
  </p:normalViewPr>
  <p:slideViewPr>
    <p:cSldViewPr>
      <p:cViewPr>
        <p:scale>
          <a:sx n="90" d="100"/>
          <a:sy n="90" d="100"/>
        </p:scale>
        <p:origin x="-1086" y="60"/>
      </p:cViewPr>
      <p:guideLst>
        <p:guide orient="horz" pos="2205"/>
        <p:guide orient="horz" pos="2341"/>
        <p:guide orient="horz" pos="709"/>
        <p:guide orient="horz" pos="3838"/>
        <p:guide pos="2925"/>
        <p:guide pos="2789"/>
        <p:guide pos="1519"/>
        <p:guide pos="1383"/>
        <p:guide pos="113"/>
        <p:guide pos="4195"/>
        <p:guide pos="4332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64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12 November 2012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6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6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84396-7A69-4A8D-9D3D-D3AA12A217D0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6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01ED0C7-3E32-4A75-9B3F-8FC951D18CE2}" type="datetimeFigureOut">
              <a:rPr lang="en-GB" smtClean="0"/>
              <a:pPr/>
              <a:t>10/10/2013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6470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756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9756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BD81518-8AD5-49CC-B774-4D66F72228B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 FDI over the last 3 years were decreased due to economic difficulties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 However, disbursement rate improves -&gt; which shows the confidence of foreign investors in Vietnam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 FDI not only flows into </a:t>
            </a:r>
            <a:r>
              <a:rPr lang="en-US" sz="14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export processing industries but also into high value-added services, high technology and energy-saving 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FFICE LADY compress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0"/>
          <p:cNvSpPr>
            <a:spLocks noChangeArrowheads="1"/>
          </p:cNvSpPr>
          <p:nvPr userDrawn="1"/>
        </p:nvSpPr>
        <p:spPr bwMode="gray">
          <a:xfrm rot="19080000" flipH="1">
            <a:off x="4691391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6" name="AutoShape 17"/>
          <p:cNvSpPr>
            <a:spLocks noChangeArrowheads="1"/>
          </p:cNvSpPr>
          <p:nvPr userDrawn="1"/>
        </p:nvSpPr>
        <p:spPr bwMode="gray">
          <a:xfrm rot="2520000" flipH="1">
            <a:off x="4691391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2879158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2879158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24000" y="1556792"/>
            <a:ext cx="346192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789040"/>
            <a:ext cx="3029875" cy="10798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KPMG_Plus_Strapline_NormalUse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2810438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007225" y="6116638"/>
              <a:ext cx="2136775" cy="741363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1241425" y="4743450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1554163" y="0"/>
              <a:ext cx="4738688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0" y="0"/>
              <a:ext cx="3898900" cy="5630863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7007225" y="6116638"/>
              <a:ext cx="655638" cy="741363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8" cy="122713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1604963" y="4743450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8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 userDrawn="1"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 noChangeAspect="1"/>
          </p:cNvSpPr>
          <p:nvPr userDrawn="1"/>
        </p:nvSpPr>
        <p:spPr bwMode="gray">
          <a:xfrm>
            <a:off x="0" y="0"/>
            <a:ext cx="6475236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 userDrawn="1"/>
        </p:nvSpPr>
        <p:spPr bwMode="gray">
          <a:xfrm>
            <a:off x="0" y="547687"/>
            <a:ext cx="4683125" cy="4848226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>
            <a:grpSpLocks/>
          </p:cNvGrpSpPr>
          <p:nvPr userDrawn="1"/>
        </p:nvGrpSpPr>
        <p:grpSpPr bwMode="gray">
          <a:xfrm>
            <a:off x="683568" y="548680"/>
            <a:ext cx="1930547" cy="1080120"/>
            <a:chOff x="68" y="0"/>
            <a:chExt cx="1723" cy="964"/>
          </a:xfrm>
          <a:solidFill>
            <a:schemeClr val="accent6"/>
          </a:solidFill>
        </p:grpSpPr>
        <p:sp>
          <p:nvSpPr>
            <p:cNvPr id="2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1"/>
            <a:ext cx="9144001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gray">
          <a:xfrm>
            <a:off x="0" y="0"/>
            <a:ext cx="10264560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PTOP GUY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Freeform 9"/>
          <p:cNvSpPr>
            <a:spLocks noChangeAspect="1"/>
          </p:cNvSpPr>
          <p:nvPr userDrawn="1"/>
        </p:nvSpPr>
        <p:spPr bwMode="lt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ChangeAspect="1"/>
          </p:cNvSpPr>
          <p:nvPr userDrawn="1"/>
        </p:nvSpPr>
        <p:spPr bwMode="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gray">
          <a:xfrm>
            <a:off x="0" y="0"/>
            <a:ext cx="4833938" cy="3217863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KPMG_Plus_Strapline_NormalUse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2810438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 bwMode="gray">
          <a:xfrm>
            <a:off x="0" y="0"/>
            <a:ext cx="9144000" cy="6859588"/>
            <a:chOff x="3175" y="-1588"/>
            <a:chExt cx="9140826" cy="6859588"/>
          </a:xfrm>
        </p:grpSpPr>
        <p:sp>
          <p:nvSpPr>
            <p:cNvPr id="14" name="Freeform 23"/>
            <p:cNvSpPr>
              <a:spLocks noChangeAspect="1"/>
            </p:cNvSpPr>
            <p:nvPr userDrawn="1"/>
          </p:nvSpPr>
          <p:spPr bwMode="gray">
            <a:xfrm>
              <a:off x="3175" y="-1588"/>
              <a:ext cx="5008563" cy="3239162"/>
            </a:xfrm>
            <a:custGeom>
              <a:avLst/>
              <a:gdLst/>
              <a:ahLst/>
              <a:cxnLst>
                <a:cxn ang="0">
                  <a:pos x="20946" y="0"/>
                </a:cxn>
                <a:cxn ang="0">
                  <a:pos x="0" y="0"/>
                </a:cxn>
                <a:cxn ang="0">
                  <a:pos x="0" y="13538"/>
                </a:cxn>
                <a:cxn ang="0">
                  <a:pos x="16939" y="13538"/>
                </a:cxn>
                <a:cxn ang="0">
                  <a:pos x="20946" y="0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 userDrawn="1"/>
          </p:nvSpPr>
          <p:spPr bwMode="gray">
            <a:xfrm>
              <a:off x="1979613" y="1820540"/>
              <a:ext cx="7164388" cy="5037460"/>
            </a:xfrm>
            <a:custGeom>
              <a:avLst/>
              <a:gdLst/>
              <a:ahLst/>
              <a:cxnLst>
                <a:cxn ang="0">
                  <a:pos x="6229" y="0"/>
                </a:cxn>
                <a:cxn ang="0">
                  <a:pos x="0" y="21055"/>
                </a:cxn>
                <a:cxn ang="0">
                  <a:pos x="29957" y="21055"/>
                </a:cxn>
                <a:cxn ang="0">
                  <a:pos x="29957" y="0"/>
                </a:cxn>
                <a:cxn ang="0">
                  <a:pos x="6229" y="0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 userDrawn="1"/>
          </p:nvSpPr>
          <p:spPr bwMode="gray">
            <a:xfrm>
              <a:off x="3049588" y="1820540"/>
              <a:ext cx="1423988" cy="1418623"/>
            </a:xfrm>
            <a:custGeom>
              <a:avLst/>
              <a:gdLst/>
              <a:ahLst/>
              <a:cxnLst>
                <a:cxn ang="0">
                  <a:pos x="0" y="5926"/>
                </a:cxn>
                <a:cxn ang="0">
                  <a:pos x="4197" y="5926"/>
                </a:cxn>
                <a:cxn ang="0">
                  <a:pos x="5950" y="0"/>
                </a:cxn>
                <a:cxn ang="0">
                  <a:pos x="1752" y="0"/>
                </a:cxn>
                <a:cxn ang="0">
                  <a:pos x="0" y="5926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8" y="5013325"/>
            <a:ext cx="4105275" cy="1439863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</a:p>
        </p:txBody>
      </p:sp>
      <p:pic>
        <p:nvPicPr>
          <p:cNvPr id="12" name="Picture 11" descr="KPMG_Plus_Strapline_NormalUse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2810438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 defTabSz="1071563">
              <a:tabLst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8" y="1125538"/>
            <a:ext cx="4248150" cy="23749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643438" y="1125538"/>
            <a:ext cx="4249737" cy="237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179388" y="3716338"/>
            <a:ext cx="42481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512" y="1124745"/>
            <a:ext cx="8712968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grpSp>
        <p:nvGrpSpPr>
          <p:cNvPr id="18" name="Group 17"/>
          <p:cNvGrpSpPr/>
          <p:nvPr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 userDrawn="1"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 userDrawn="1"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"/>
            <p:cNvSpPr/>
            <p:nvPr userDrawn="1"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gray">
          <a:xfrm>
            <a:off x="179512" y="6381332"/>
            <a:ext cx="871296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gray">
          <a:xfrm>
            <a:off x="179512" y="6381328"/>
            <a:ext cx="5832648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l">
              <a:spcBef>
                <a:spcPct val="40000"/>
              </a:spcBef>
            </a:pPr>
            <a:r>
              <a:rPr lang="en-US" sz="700" kern="1200" dirty="0" smtClean="0">
                <a:solidFill>
                  <a:srgbClr val="00338D"/>
                </a:solidFill>
                <a:latin typeface="Arial"/>
                <a:ea typeface="+mn-ea"/>
                <a:cs typeface="+mn-cs"/>
              </a:rPr>
              <a:t>© 2013 KPMG Limited, a Vietnamese limited liability company and a member firm of the KPMG network of independent member firms affiliated with  KPMG International Cooperative (“KPMG International”), a Swiss entity. All rights reserved.</a:t>
            </a:r>
            <a:endParaRPr lang="en-GB" sz="700" kern="1200" dirty="0" smtClean="0">
              <a:solidFill>
                <a:srgbClr val="00338D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 bwMode="gray">
          <a:xfrm>
            <a:off x="8389560" y="6381332"/>
            <a:ext cx="502920" cy="280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pPr algn="r" rtl="0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900" kern="1200" dirty="0">
              <a:solidFill>
                <a:srgbClr val="00338D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6" name="Title Placeholder 45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7" r:id="rId2"/>
    <p:sldLayoutId id="2147483788" r:id="rId3"/>
    <p:sldLayoutId id="2147483786" r:id="rId4"/>
    <p:sldLayoutId id="2147483799" r:id="rId5"/>
    <p:sldLayoutId id="2147483777" r:id="rId6"/>
    <p:sldLayoutId id="2147483775" r:id="rId7"/>
    <p:sldLayoutId id="2147483776" r:id="rId8"/>
    <p:sldLayoutId id="2147483789" r:id="rId9"/>
    <p:sldLayoutId id="2147483790" r:id="rId10"/>
    <p:sldLayoutId id="2147483791" r:id="rId11"/>
    <p:sldLayoutId id="2147483785" r:id="rId12"/>
    <p:sldLayoutId id="2147483792" r:id="rId13"/>
    <p:sldLayoutId id="2147483778" r:id="rId14"/>
    <p:sldLayoutId id="2147483793" r:id="rId15"/>
    <p:sldLayoutId id="2147483794" r:id="rId16"/>
    <p:sldLayoutId id="2147483795" r:id="rId17"/>
    <p:sldLayoutId id="2147483798" r:id="rId18"/>
    <p:sldLayoutId id="2147483796" r:id="rId19"/>
    <p:sldLayoutId id="2147483797" r:id="rId20"/>
    <p:sldLayoutId id="2147483800" r:id="rId21"/>
    <p:sldLayoutId id="2147483780" r:id="rId22"/>
    <p:sldLayoutId id="2147483781" r:id="rId23"/>
    <p:sldLayoutId id="2147483801" r:id="rId24"/>
    <p:sldLayoutId id="2147483802" r:id="rId25"/>
    <p:sldLayoutId id="2147483803" r:id="rId26"/>
    <p:sldLayoutId id="2147483804" r:id="rId27"/>
    <p:sldLayoutId id="2147483805" r:id="rId28"/>
    <p:sldLayoutId id="2147483806" r:id="rId29"/>
    <p:sldLayoutId id="2147483807" r:id="rId30"/>
    <p:sldLayoutId id="2147483808" r:id="rId31"/>
    <p:sldLayoutId id="2147483809" r:id="rId32"/>
    <p:sldLayoutId id="2147483782" r:id="rId33"/>
    <p:sldLayoutId id="2147483783" r:id="rId34"/>
    <p:sldLayoutId id="2147483784" r:id="rId35"/>
    <p:sldLayoutId id="2147483810" r:id="rId36"/>
    <p:sldLayoutId id="2147483811" r:id="rId37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000" b="1" kern="1200" noProof="0" dirty="0" smtClean="0">
          <a:solidFill>
            <a:schemeClr val="bg1"/>
          </a:solidFill>
          <a:latin typeface="Arial"/>
          <a:ea typeface="+mj-ea"/>
          <a:cs typeface="Arial" pitchFamily="34" charset="0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tabLst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tabLst/>
        <a:defRPr lang="en-GB" sz="16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7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981200"/>
            <a:ext cx="6386264" cy="2084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Vietnam’s New Tax Incentive Regime</a:t>
            </a:r>
            <a:br>
              <a:rPr lang="en-US" sz="2400" dirty="0" smtClean="0"/>
            </a:br>
            <a:r>
              <a:rPr lang="en-US" sz="2400" dirty="0" smtClean="0"/>
              <a:t>Benefits</a:t>
            </a:r>
            <a:r>
              <a:rPr lang="en-US" sz="2400" dirty="0" smtClean="0"/>
              <a:t> &amp; Limitations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0" y="4648200"/>
            <a:ext cx="2886075" cy="1447800"/>
          </a:xfrm>
        </p:spPr>
        <p:txBody>
          <a:bodyPr>
            <a:noAutofit/>
          </a:bodyPr>
          <a:lstStyle/>
          <a:p>
            <a:endParaRPr lang="en-US" sz="1400" i="1" dirty="0"/>
          </a:p>
          <a:p>
            <a:r>
              <a:rPr lang="en-US" sz="1400" b="1" dirty="0" smtClean="0"/>
              <a:t>Nam Nguyen</a:t>
            </a:r>
          </a:p>
          <a:p>
            <a:r>
              <a:rPr lang="en-US" sz="1400" i="1" dirty="0" smtClean="0"/>
              <a:t>Partner,  Tax &amp; Corporate Services</a:t>
            </a:r>
          </a:p>
          <a:p>
            <a:r>
              <a:rPr lang="en-US" sz="1400" dirty="0" smtClean="0"/>
              <a:t>namnguyen@kpmg.com.vn</a:t>
            </a:r>
          </a:p>
          <a:p>
            <a:endParaRPr lang="en-US" sz="1400" i="1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4" name="Picture 14" descr="VTCA_Final_edit_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"/>
            <a:ext cx="1371600" cy="368300"/>
          </a:xfrm>
          <a:prstGeom prst="rect">
            <a:avLst/>
          </a:prstGeom>
          <a:noFill/>
        </p:spPr>
      </p:pic>
      <p:sp>
        <p:nvSpPr>
          <p:cNvPr id="7" name="Text Placeholder 2"/>
          <p:cNvSpPr txBox="1">
            <a:spLocks/>
          </p:cNvSpPr>
          <p:nvPr/>
        </p:nvSpPr>
        <p:spPr bwMode="gray">
          <a:xfrm>
            <a:off x="6096000" y="3581400"/>
            <a:ext cx="2886075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AOTCA 2013 Tax Conference</a:t>
            </a:r>
            <a:endParaRPr kumimoji="0" lang="en-US" sz="14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noProof="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Hanoi, 17 October 2013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8" name="Picture 13" descr="C:\Documents and Settings\Nia Kurniasari\Desktop\logo AOTC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304800"/>
            <a:ext cx="4206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Vietnam’s New Tax </a:t>
            </a:r>
            <a:r>
              <a:rPr lang="en-US" dirty="0"/>
              <a:t>I</a:t>
            </a:r>
            <a:r>
              <a:rPr lang="en-US" dirty="0" smtClean="0"/>
              <a:t>ncentive Regime</a:t>
            </a:r>
            <a:br>
              <a:rPr lang="en-US" dirty="0" smtClean="0"/>
            </a:br>
            <a:r>
              <a:rPr lang="en-US" dirty="0" smtClean="0"/>
              <a:t>Expansion </a:t>
            </a:r>
            <a:r>
              <a:rPr lang="en-US" dirty="0" smtClean="0"/>
              <a:t>of </a:t>
            </a:r>
            <a:r>
              <a:rPr lang="en-US" dirty="0" smtClean="0"/>
              <a:t>Business (effective 1 Jan 2014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79248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Benefits: </a:t>
            </a: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US" dirty="0" smtClean="0">
                <a:cs typeface="Times New Roman" pitchFamily="18" charset="0"/>
              </a:rPr>
              <a:t>The same residual </a:t>
            </a:r>
            <a:r>
              <a:rPr lang="en-US" dirty="0">
                <a:cs typeface="Times New Roman" pitchFamily="18" charset="0"/>
              </a:rPr>
              <a:t>t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ax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incentives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to be applied to income generated from expansion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; or </a:t>
            </a:r>
          </a:p>
          <a:p>
            <a:pPr lvl="3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Alternative tax </a:t>
            </a:r>
            <a:r>
              <a:rPr lang="en-US" dirty="0" smtClean="0">
                <a:cs typeface="Times New Roman" pitchFamily="18" charset="0"/>
              </a:rPr>
              <a:t>holiday and/or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 tax reduction to be applied to income generated from the expansion, subject to geographical areas and type of business</a:t>
            </a:r>
          </a:p>
          <a:p>
            <a:pPr lvl="3">
              <a:buNone/>
            </a:pP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Requirements:</a:t>
            </a: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3"/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Expansion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of production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lines, production capacity, technology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or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business scope that qualify tax incentives and satisfies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one of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the three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conditions below:</a:t>
            </a:r>
          </a:p>
          <a:p>
            <a:pPr lvl="4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ncrease in fixed assets at least by VND20 billion (or VND10 billion for businesses situated in areas of difficult/especially difficult socio-economic conditions); or</a:t>
            </a: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Fixed assets have increased by at least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20%; or</a:t>
            </a: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Production capacity has increased by at least 20%.</a:t>
            </a:r>
            <a:b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</a:pPr>
            <a:endParaRPr lang="en-US" sz="2000" i="1" dirty="0" smtClean="0"/>
          </a:p>
          <a:p>
            <a:pPr marL="287338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</a:pPr>
            <a:r>
              <a:rPr lang="en-US" sz="2000" i="1" dirty="0" smtClean="0"/>
              <a:t>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Vietnam’s Tax Incentive Regime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Limitations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143000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5-year continuing loss carry-forward: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3-year continuing loss-making limit – Tax holiday must commence on the 4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r>
              <a:rPr lang="en-US" dirty="0" smtClean="0"/>
              <a:t>(</a:t>
            </a:r>
            <a:r>
              <a:rPr lang="en-US" dirty="0" smtClean="0"/>
              <a:t>ie</a:t>
            </a:r>
            <a:r>
              <a:rPr lang="en-US" dirty="0" smtClean="0"/>
              <a:t>. the tax incentives cannot be preserved or carried forward )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sz="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0" y="1676396"/>
            <a:ext cx="8686800" cy="1086050"/>
            <a:chOff x="228600" y="3489268"/>
            <a:chExt cx="8531352" cy="858978"/>
          </a:xfrm>
        </p:grpSpPr>
        <p:grpSp>
          <p:nvGrpSpPr>
            <p:cNvPr id="50" name="Group 62"/>
            <p:cNvGrpSpPr/>
            <p:nvPr/>
          </p:nvGrpSpPr>
          <p:grpSpPr>
            <a:xfrm>
              <a:off x="228600" y="3489268"/>
              <a:ext cx="8531352" cy="858978"/>
              <a:chOff x="152400" y="3197624"/>
              <a:chExt cx="8531352" cy="858978"/>
            </a:xfrm>
          </p:grpSpPr>
          <p:grpSp>
            <p:nvGrpSpPr>
              <p:cNvPr id="52" name="Group 61"/>
              <p:cNvGrpSpPr/>
              <p:nvPr/>
            </p:nvGrpSpPr>
            <p:grpSpPr>
              <a:xfrm>
                <a:off x="152400" y="3197624"/>
                <a:ext cx="8531352" cy="858978"/>
                <a:chOff x="152400" y="3197624"/>
                <a:chExt cx="8531352" cy="858978"/>
              </a:xfrm>
            </p:grpSpPr>
            <p:grpSp>
              <p:nvGrpSpPr>
                <p:cNvPr id="54" name="Group 28"/>
                <p:cNvGrpSpPr/>
                <p:nvPr/>
              </p:nvGrpSpPr>
              <p:grpSpPr>
                <a:xfrm>
                  <a:off x="152400" y="3474720"/>
                  <a:ext cx="8531352" cy="182880"/>
                  <a:chOff x="-533400" y="3539490"/>
                  <a:chExt cx="9808597" cy="16002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973171" y="3562350"/>
                    <a:ext cx="0" cy="137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762000" y="3539490"/>
                    <a:ext cx="0" cy="137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3124200" y="3539490"/>
                    <a:ext cx="0" cy="137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209801" y="3539495"/>
                    <a:ext cx="0" cy="137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4038600" y="3539490"/>
                    <a:ext cx="0" cy="137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Minus 68"/>
                  <p:cNvSpPr/>
                  <p:nvPr/>
                </p:nvSpPr>
                <p:spPr>
                  <a:xfrm flipV="1">
                    <a:off x="-533400" y="3562350"/>
                    <a:ext cx="9808597" cy="11430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5" name="Left Bracket 54"/>
                <p:cNvSpPr/>
                <p:nvPr/>
              </p:nvSpPr>
              <p:spPr>
                <a:xfrm rot="5400000">
                  <a:off x="2286000" y="2387828"/>
                  <a:ext cx="76199" cy="2057400"/>
                </a:xfrm>
                <a:prstGeom prst="leftBracket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Left Brace 55"/>
                <p:cNvSpPr/>
                <p:nvPr/>
              </p:nvSpPr>
              <p:spPr>
                <a:xfrm rot="16200000">
                  <a:off x="3238500" y="3009900"/>
                  <a:ext cx="152400" cy="1600200"/>
                </a:xfrm>
                <a:prstGeom prst="leftBrac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286000" y="3581400"/>
                  <a:ext cx="4572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latin typeface="Arial" pitchFamily="34" charset="0"/>
                      <a:cs typeface="Arial" pitchFamily="34" charset="0"/>
                    </a:rPr>
                    <a:t>2012</a:t>
                  </a:r>
                  <a:endParaRPr lang="en-US" sz="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391400" y="3609945"/>
                  <a:ext cx="4572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latin typeface="Arial" pitchFamily="34" charset="0"/>
                      <a:cs typeface="Arial" pitchFamily="34" charset="0"/>
                    </a:rPr>
                    <a:t>2025</a:t>
                  </a:r>
                  <a:endParaRPr lang="en-US" sz="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962400" y="3581400"/>
                  <a:ext cx="4572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latin typeface="Arial" pitchFamily="34" charset="0"/>
                      <a:cs typeface="Arial" pitchFamily="34" charset="0"/>
                    </a:rPr>
                    <a:t>2016</a:t>
                  </a:r>
                  <a:endParaRPr lang="en-US" sz="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066800" y="3581400"/>
                  <a:ext cx="4572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latin typeface="Arial" pitchFamily="34" charset="0"/>
                      <a:cs typeface="Arial" pitchFamily="34" charset="0"/>
                    </a:rPr>
                    <a:t>2009</a:t>
                  </a:r>
                  <a:endParaRPr lang="en-US" sz="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24200" y="3581400"/>
                  <a:ext cx="4572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latin typeface="Arial" pitchFamily="34" charset="0"/>
                      <a:cs typeface="Arial" pitchFamily="34" charset="0"/>
                    </a:rPr>
                    <a:t>2014</a:t>
                  </a:r>
                  <a:endParaRPr lang="en-US" sz="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499456" y="3197624"/>
                  <a:ext cx="1646401" cy="170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 smtClean="0">
                      <a:latin typeface="Arial" pitchFamily="34" charset="0"/>
                      <a:cs typeface="Arial" pitchFamily="34" charset="0"/>
                    </a:rPr>
                    <a:t>5- year loss</a:t>
                  </a:r>
                  <a:r>
                    <a:rPr lang="en-US" sz="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b="1" dirty="0" smtClean="0">
                      <a:latin typeface="Arial" pitchFamily="34" charset="0"/>
                      <a:cs typeface="Arial" pitchFamily="34" charset="0"/>
                    </a:rPr>
                    <a:t>carry-forward limit</a:t>
                  </a:r>
                  <a:endParaRPr lang="en-US" sz="8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771675" y="3886203"/>
                  <a:ext cx="1114525" cy="170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 smtClean="0">
                      <a:latin typeface="Arial" pitchFamily="34" charset="0"/>
                      <a:cs typeface="Arial" pitchFamily="34" charset="0"/>
                    </a:rPr>
                    <a:t>4-year tax holiday </a:t>
                  </a:r>
                  <a:endParaRPr lang="en-US" sz="8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3" name="Minus 52"/>
              <p:cNvSpPr/>
              <p:nvPr/>
            </p:nvSpPr>
            <p:spPr>
              <a:xfrm>
                <a:off x="2414016" y="3493008"/>
                <a:ext cx="1060704" cy="152400"/>
              </a:xfrm>
              <a:prstGeom prst="mathMinus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976964" y="4031680"/>
              <a:ext cx="990600" cy="170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Established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0" y="2895600"/>
            <a:ext cx="8534400" cy="964288"/>
            <a:chOff x="228600" y="1447800"/>
            <a:chExt cx="8534400" cy="964288"/>
          </a:xfrm>
        </p:grpSpPr>
        <p:grpSp>
          <p:nvGrpSpPr>
            <p:cNvPr id="71" name="Group 60"/>
            <p:cNvGrpSpPr/>
            <p:nvPr/>
          </p:nvGrpSpPr>
          <p:grpSpPr>
            <a:xfrm>
              <a:off x="228600" y="1447800"/>
              <a:ext cx="8534400" cy="964288"/>
              <a:chOff x="228600" y="1447800"/>
              <a:chExt cx="8534400" cy="964288"/>
            </a:xfrm>
          </p:grpSpPr>
          <p:grpSp>
            <p:nvGrpSpPr>
              <p:cNvPr id="73" name="Group 59"/>
              <p:cNvGrpSpPr/>
              <p:nvPr/>
            </p:nvGrpSpPr>
            <p:grpSpPr>
              <a:xfrm>
                <a:off x="228600" y="1447800"/>
                <a:ext cx="8534400" cy="964288"/>
                <a:chOff x="228600" y="1447800"/>
                <a:chExt cx="8534400" cy="964288"/>
              </a:xfrm>
            </p:grpSpPr>
            <p:grpSp>
              <p:nvGrpSpPr>
                <p:cNvPr id="75" name="Group 27"/>
                <p:cNvGrpSpPr/>
                <p:nvPr/>
              </p:nvGrpSpPr>
              <p:grpSpPr>
                <a:xfrm>
                  <a:off x="228600" y="1752600"/>
                  <a:ext cx="8534400" cy="182880"/>
                  <a:chOff x="-533400" y="1828800"/>
                  <a:chExt cx="9982200" cy="182880"/>
                </a:xfrm>
              </p:grpSpPr>
              <p:grpSp>
                <p:nvGrpSpPr>
                  <p:cNvPr id="87" name="Group 25"/>
                  <p:cNvGrpSpPr/>
                  <p:nvPr/>
                </p:nvGrpSpPr>
                <p:grpSpPr>
                  <a:xfrm>
                    <a:off x="762001" y="1828800"/>
                    <a:ext cx="7391400" cy="182880"/>
                    <a:chOff x="762001" y="2667000"/>
                    <a:chExt cx="7391400" cy="182880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>
                      <a:off x="762001" y="2667000"/>
                      <a:ext cx="0" cy="1828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2209801" y="2667000"/>
                      <a:ext cx="0" cy="1828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>
                      <a:off x="4038601" y="2667000"/>
                      <a:ext cx="0" cy="1828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18"/>
                    <p:cNvCxnSpPr/>
                    <p:nvPr/>
                  </p:nvCxnSpPr>
                  <p:spPr>
                    <a:xfrm>
                      <a:off x="8153401" y="2667000"/>
                      <a:ext cx="0" cy="1828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>
                      <a:off x="5029201" y="2667000"/>
                      <a:ext cx="0" cy="1828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8" name="Minus 87"/>
                  <p:cNvSpPr/>
                  <p:nvPr/>
                </p:nvSpPr>
                <p:spPr>
                  <a:xfrm flipV="1">
                    <a:off x="-533400" y="1905000"/>
                    <a:ext cx="9982200" cy="7620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76" name="Group 58"/>
                <p:cNvGrpSpPr/>
                <p:nvPr/>
              </p:nvGrpSpPr>
              <p:grpSpPr>
                <a:xfrm>
                  <a:off x="1143000" y="1447800"/>
                  <a:ext cx="6781800" cy="964288"/>
                  <a:chOff x="1143000" y="1460956"/>
                  <a:chExt cx="6781800" cy="964288"/>
                </a:xfrm>
              </p:grpSpPr>
              <p:sp>
                <p:nvSpPr>
                  <p:cNvPr id="77" name="Left Bracket 76"/>
                  <p:cNvSpPr/>
                  <p:nvPr/>
                </p:nvSpPr>
                <p:spPr>
                  <a:xfrm rot="5400000">
                    <a:off x="3741419" y="525782"/>
                    <a:ext cx="76202" cy="2377440"/>
                  </a:xfrm>
                  <a:prstGeom prst="leftBracket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Left Brace 77"/>
                  <p:cNvSpPr/>
                  <p:nvPr/>
                </p:nvSpPr>
                <p:spPr>
                  <a:xfrm rot="16200000">
                    <a:off x="3276600" y="1371601"/>
                    <a:ext cx="152400" cy="1524000"/>
                  </a:xfrm>
                  <a:prstGeom prst="leftBrace">
                    <a:avLst>
                      <a:gd name="adj1" fmla="val 8333"/>
                      <a:gd name="adj2" fmla="val 49566"/>
                    </a:avLst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143000" y="1905000"/>
                    <a:ext cx="4572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>
                        <a:latin typeface="Arial" pitchFamily="34" charset="0"/>
                        <a:cs typeface="Arial" pitchFamily="34" charset="0"/>
                      </a:rPr>
                      <a:t>2009</a:t>
                    </a:r>
                    <a:endParaRPr lang="en-US" sz="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467600" y="1905000"/>
                    <a:ext cx="4572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>
                        <a:latin typeface="Arial" pitchFamily="34" charset="0"/>
                        <a:cs typeface="Arial" pitchFamily="34" charset="0"/>
                      </a:rPr>
                      <a:t>2025</a:t>
                    </a:r>
                    <a:endParaRPr lang="en-US" sz="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2362200" y="1905000"/>
                    <a:ext cx="4572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>
                        <a:latin typeface="Arial" pitchFamily="34" charset="0"/>
                        <a:cs typeface="Arial" pitchFamily="34" charset="0"/>
                      </a:rPr>
                      <a:t>2012</a:t>
                    </a:r>
                    <a:endParaRPr lang="en-US" sz="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3962400" y="1905000"/>
                    <a:ext cx="4572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>
                        <a:latin typeface="Arial" pitchFamily="34" charset="0"/>
                        <a:cs typeface="Arial" pitchFamily="34" charset="0"/>
                      </a:rPr>
                      <a:t>2016</a:t>
                    </a:r>
                    <a:endParaRPr lang="en-US" sz="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800600" y="1905000"/>
                    <a:ext cx="4572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>
                        <a:latin typeface="Arial" pitchFamily="34" charset="0"/>
                        <a:cs typeface="Arial" pitchFamily="34" charset="0"/>
                      </a:rPr>
                      <a:t>2018</a:t>
                    </a:r>
                    <a:endParaRPr lang="en-US" sz="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2895600" y="1460956"/>
                    <a:ext cx="1752600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Arial" pitchFamily="34" charset="0"/>
                        <a:cs typeface="Arial" pitchFamily="34" charset="0"/>
                      </a:rPr>
                      <a:t>5-year loss carry-forward limit</a:t>
                    </a:r>
                    <a:endParaRPr lang="en-US" sz="8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5715000" y="1905000"/>
                    <a:ext cx="1524000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Arial" pitchFamily="34" charset="0"/>
                        <a:cs typeface="Arial" pitchFamily="34" charset="0"/>
                      </a:rPr>
                      <a:t>9-year 50</a:t>
                    </a:r>
                    <a:r>
                      <a:rPr lang="en-US" sz="800" b="1" dirty="0" smtClean="0">
                        <a:latin typeface="Arial" pitchFamily="34" charset="0"/>
                        <a:cs typeface="Arial" pitchFamily="34" charset="0"/>
                      </a:rPr>
                      <a:t>% </a:t>
                    </a:r>
                    <a:r>
                      <a:rPr lang="en-US" sz="800" b="1" dirty="0" smtClean="0">
                        <a:latin typeface="Arial" pitchFamily="34" charset="0"/>
                        <a:cs typeface="Arial" pitchFamily="34" charset="0"/>
                      </a:rPr>
                      <a:t>tax </a:t>
                    </a:r>
                    <a:r>
                      <a:rPr lang="en-US" sz="800" b="1" dirty="0" smtClean="0">
                        <a:latin typeface="Arial" pitchFamily="34" charset="0"/>
                        <a:cs typeface="Arial" pitchFamily="34" charset="0"/>
                      </a:rPr>
                      <a:t>reduction</a:t>
                    </a:r>
                    <a:endParaRPr lang="en-US" sz="8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2895600" y="2209800"/>
                    <a:ext cx="1219200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Arial" pitchFamily="34" charset="0"/>
                        <a:cs typeface="Arial" pitchFamily="34" charset="0"/>
                      </a:rPr>
                      <a:t>4-year</a:t>
                    </a:r>
                    <a:r>
                      <a:rPr lang="en-US" sz="8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800" b="1" dirty="0" smtClean="0">
                        <a:latin typeface="Arial" pitchFamily="34" charset="0"/>
                        <a:cs typeface="Arial" pitchFamily="34" charset="0"/>
                      </a:rPr>
                      <a:t>exemption</a:t>
                    </a:r>
                    <a:endParaRPr lang="en-US" sz="8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74" name="Minus 73"/>
              <p:cNvSpPr/>
              <p:nvPr/>
            </p:nvSpPr>
            <p:spPr>
              <a:xfrm>
                <a:off x="2286000" y="1828800"/>
                <a:ext cx="2133600" cy="76200"/>
              </a:xfrm>
              <a:prstGeom prst="mathMinus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990600" y="2057400"/>
              <a:ext cx="990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Established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181600" y="2209800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9-year of 50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tax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reduction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</a:pPr>
            <a:endParaRPr lang="en-US" sz="2000" i="1" dirty="0" smtClean="0"/>
          </a:p>
          <a:p>
            <a:pPr marL="287338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</a:pPr>
            <a:r>
              <a:rPr lang="en-US" sz="2000" i="1" dirty="0" smtClean="0"/>
              <a:t>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Vietnam’s Tax Incentive Regime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Limitations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	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143000"/>
            <a:ext cx="7543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Tax incentives can not be preserved – once tax holiday is triggered it must be applied continuously and followed by the tax reduction period (</a:t>
            </a:r>
            <a:r>
              <a:rPr lang="en-US" dirty="0" smtClean="0"/>
              <a:t>ie</a:t>
            </a:r>
            <a:r>
              <a:rPr lang="en-US" dirty="0" smtClean="0"/>
              <a:t>. no leapfrogging or alternating options)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Tax incentives for expansion of business are not applicable to expansion of business resulted from or being part of M&amp;A transactions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15% cap on tax deductibility of </a:t>
            </a:r>
            <a:r>
              <a:rPr lang="en-US" dirty="0" smtClean="0"/>
              <a:t>A&amp;P </a:t>
            </a:r>
            <a:r>
              <a:rPr lang="en-US" dirty="0" smtClean="0"/>
              <a:t>expenses - Effective tax rate may be distorted 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sz="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</a:pPr>
            <a:endParaRPr lang="en-US" sz="2000" i="1" dirty="0" smtClean="0"/>
          </a:p>
          <a:p>
            <a:pPr marL="287338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</a:pPr>
            <a:r>
              <a:rPr lang="en-US" sz="2000" i="1" dirty="0" smtClean="0"/>
              <a:t>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Vietnam’s Tax Incentive Regime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Common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issues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	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066801"/>
            <a:ext cx="731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Tax incentives granted in investment licen</a:t>
            </a:r>
            <a:r>
              <a:rPr lang="en-US" dirty="0" smtClean="0"/>
              <a:t>s</a:t>
            </a:r>
            <a:r>
              <a:rPr lang="en-US" dirty="0" smtClean="0"/>
              <a:t>e </a:t>
            </a:r>
            <a:r>
              <a:rPr lang="en-US" dirty="0" smtClean="0"/>
              <a:t>vs</a:t>
            </a:r>
            <a:r>
              <a:rPr lang="en-US" dirty="0" smtClean="0"/>
              <a:t> conditions prescribed by tax law – Failing to satisfy conditions prescribed by tax laws may result in forfeiture of tax incentives;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Distinctions between ordinary income and “other income” – while most tax incentives are granted to the “entity”, they may not be applicable to income from activities falling outside the licensed scope of business;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Ascertaining “income from business/investment expansion” can be problematic – due to lack of clear formula to determine it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riteria for high-tech sector, </a:t>
            </a:r>
            <a:r>
              <a:rPr lang="en-US" dirty="0" smtClean="0">
                <a:sym typeface="Wingdings" pitchFamily="2" charset="2"/>
              </a:rPr>
              <a:t>R&amp;D </a:t>
            </a:r>
            <a:r>
              <a:rPr lang="en-US" dirty="0" smtClean="0">
                <a:sym typeface="Wingdings" pitchFamily="2" charset="2"/>
              </a:rPr>
              <a:t>activities.</a:t>
            </a:r>
            <a:endParaRPr lang="en-US" dirty="0" smtClean="0"/>
          </a:p>
          <a:p>
            <a:pPr marL="342900" indent="-342900"/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62400" y="3276600"/>
            <a:ext cx="4824288" cy="17526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Arial"/>
              </a:rPr>
              <a:t>Nam Nguyen</a:t>
            </a:r>
          </a:p>
          <a:p>
            <a:r>
              <a:rPr lang="en-GB" sz="1800" dirty="0" smtClean="0"/>
              <a:t>Partner  - Tax &amp; Corporate Services</a:t>
            </a:r>
          </a:p>
          <a:p>
            <a:pPr lvl="0"/>
            <a:r>
              <a:rPr lang="en-GB" sz="1800" dirty="0" smtClean="0">
                <a:latin typeface="Arial"/>
              </a:rPr>
              <a:t>Tel</a:t>
            </a:r>
            <a:r>
              <a:rPr lang="en-GB" sz="1800" dirty="0">
                <a:latin typeface="Arial"/>
              </a:rPr>
              <a:t>: </a:t>
            </a:r>
            <a:r>
              <a:rPr lang="pt-BR" sz="1800" dirty="0">
                <a:latin typeface="Arial"/>
              </a:rPr>
              <a:t> + 84 (8) 3821 9266  </a:t>
            </a:r>
            <a:r>
              <a:rPr lang="pt-BR" sz="1800" dirty="0" smtClean="0">
                <a:latin typeface="Arial"/>
              </a:rPr>
              <a:t>ext</a:t>
            </a:r>
            <a:r>
              <a:rPr lang="pt-BR" sz="1800" dirty="0" smtClean="0"/>
              <a:t>. 8199</a:t>
            </a:r>
            <a:endParaRPr lang="pt-BR" sz="1800" dirty="0">
              <a:latin typeface="Arial"/>
            </a:endParaRPr>
          </a:p>
          <a:p>
            <a:pPr lvl="0"/>
            <a:r>
              <a:rPr lang="pt-BR" sz="1800" dirty="0" smtClean="0">
                <a:latin typeface="Arial"/>
              </a:rPr>
              <a:t>E-mail: namnguyen@kpmg.com.vn</a:t>
            </a:r>
            <a:endParaRPr lang="en-GB" sz="18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3000" y="1752600"/>
            <a:ext cx="5105400" cy="2837655"/>
          </a:xfrm>
        </p:spPr>
        <p:txBody>
          <a:bodyPr/>
          <a:lstStyle/>
          <a:p>
            <a:pPr lvl="2"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Country overview – Foreign Direct Investment</a:t>
            </a:r>
          </a:p>
          <a:p>
            <a:pPr lvl="2"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What attracts foreign investors to Vietnam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 smtClean="0">
                <a:cs typeface="Times New Roman" pitchFamily="18" charset="0"/>
              </a:rPr>
              <a:t>Vietnam’s new tax incentive regime - Benefits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 smtClean="0">
                <a:cs typeface="Times New Roman" pitchFamily="18" charset="0"/>
              </a:rPr>
              <a:t>Vietnam’s tax incentive regime – Limitations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 smtClean="0">
                <a:cs typeface="Times New Roman" pitchFamily="18" charset="0"/>
              </a:rPr>
              <a:t>Common issues</a:t>
            </a:r>
            <a:endParaRPr lang="en-US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endParaRPr lang="en-US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371600"/>
            <a:ext cx="5672954" cy="34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4648200" y="990600"/>
            <a:ext cx="4176580" cy="439261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76070" y="908650"/>
            <a:ext cx="3816530" cy="482467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>
          <a:xfrm>
            <a:off x="4860040" y="908650"/>
            <a:ext cx="4104570" cy="5359015"/>
          </a:xfrm>
          <a:prstGeom prst="rect">
            <a:avLst/>
          </a:prstGeom>
        </p:spPr>
        <p:txBody>
          <a:bodyPr/>
          <a:lstStyle/>
          <a:p>
            <a:pPr marL="396875" lvl="2" indent="-177800" fontAlgn="auto">
              <a:spcBef>
                <a:spcPts val="600"/>
              </a:spcBef>
              <a:spcAft>
                <a:spcPts val="0"/>
              </a:spcAft>
              <a:buClr>
                <a:srgbClr val="97989A"/>
              </a:buClr>
              <a:buSzPct val="85000"/>
              <a:buFont typeface="Matura MT Script Capitals" pitchFamily="66" charset="0"/>
              <a:buChar char="-"/>
              <a:defRPr/>
            </a:pPr>
            <a:endParaRPr lang="en-US" sz="1800" dirty="0" smtClean="0">
              <a:solidFill>
                <a:schemeClr val="accent4"/>
              </a:solidFill>
              <a:latin typeface="Arial"/>
            </a:endParaRPr>
          </a:p>
          <a:p>
            <a:pPr marL="341313" lvl="1" indent="-341313">
              <a:spcBef>
                <a:spcPct val="40000"/>
              </a:spcBef>
              <a:buClr>
                <a:srgbClr val="00338D"/>
              </a:buClr>
              <a:buSzPct val="85000"/>
              <a:buFont typeface="Wingdings" pitchFamily="2" charset="2"/>
              <a:buChar char="l"/>
            </a:pPr>
            <a:endParaRPr lang="en-US" sz="1400" dirty="0" smtClean="0">
              <a:solidFill>
                <a:schemeClr val="accent4"/>
              </a:solidFill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pPr marL="357188" marR="0" lvl="2" indent="-174625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390" y="116540"/>
            <a:ext cx="7273010" cy="64809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648200"/>
            <a:ext cx="8686800" cy="153888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 anchor="b">
            <a:spAutoFit/>
          </a:bodyPr>
          <a:lstStyle/>
          <a:p>
            <a:pPr marL="534988" indent="-534988" defTabSz="762000" eaLnBrk="0" hangingPunct="0">
              <a:spcBef>
                <a:spcPct val="15000"/>
              </a:spcBef>
              <a:tabLst>
                <a:tab pos="355600" algn="l"/>
              </a:tabLst>
            </a:pPr>
            <a:r>
              <a:rPr lang="en-GB" sz="1000" dirty="0" smtClean="0">
                <a:latin typeface="Arial"/>
                <a:cs typeface="Arial" pitchFamily="34" charset="0"/>
              </a:rPr>
              <a:t>Source</a:t>
            </a:r>
            <a:r>
              <a:rPr lang="en-GB" sz="1000" dirty="0">
                <a:latin typeface="Arial"/>
                <a:cs typeface="Arial" pitchFamily="34" charset="0"/>
              </a:rPr>
              <a:t>:	</a:t>
            </a:r>
            <a:r>
              <a:rPr lang="en-GB" sz="1000" dirty="0" smtClean="0">
                <a:latin typeface="Arial"/>
                <a:cs typeface="Arial" pitchFamily="34" charset="0"/>
              </a:rPr>
              <a:t>General Statistics Office, and Foreign Investment Agency – Ministry of Planning and Investment</a:t>
            </a:r>
            <a:endParaRPr lang="en-GB" sz="1000" dirty="0">
              <a:latin typeface="Arial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</a:t>
            </a:r>
            <a:r>
              <a:rPr lang="en-US" dirty="0" smtClean="0"/>
              <a:t>Overview </a:t>
            </a:r>
            <a:r>
              <a:rPr lang="en-US" dirty="0" smtClean="0"/>
              <a:t>– Foreign </a:t>
            </a:r>
            <a:r>
              <a:rPr lang="en-US" dirty="0"/>
              <a:t>D</a:t>
            </a:r>
            <a:r>
              <a:rPr lang="en-US" dirty="0" smtClean="0"/>
              <a:t>irect </a:t>
            </a:r>
            <a:r>
              <a:rPr lang="en-US" dirty="0"/>
              <a:t>I</a:t>
            </a:r>
            <a:r>
              <a:rPr lang="en-US" dirty="0" smtClean="0"/>
              <a:t>nvestment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23850" y="1295400"/>
            <a:ext cx="4171950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en-GB" sz="1550" b="1" dirty="0" smtClean="0">
                <a:solidFill>
                  <a:schemeClr val="accent4"/>
                </a:solidFill>
                <a:cs typeface="Arial" pitchFamily="34" charset="0"/>
              </a:rPr>
              <a:t>Registered foreign direct investment  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3850" y="5029200"/>
            <a:ext cx="852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73050" lvl="2" indent="-273050">
              <a:spcBef>
                <a:spcPts val="1200"/>
              </a:spcBef>
              <a:spcAft>
                <a:spcPts val="600"/>
              </a:spcAft>
              <a:buClr>
                <a:srgbClr val="97989A"/>
              </a:buClr>
              <a:buSzPct val="120000"/>
              <a:buFont typeface="Arial" pitchFamily="34" charset="0"/>
              <a:buChar char="■"/>
              <a:defRPr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FDI has been critical to Vietnam’s economic success over the last two decades</a:t>
            </a:r>
          </a:p>
          <a:p>
            <a:pPr marL="273050" lvl="2" indent="-273050">
              <a:spcBef>
                <a:spcPts val="1200"/>
              </a:spcBef>
              <a:spcAft>
                <a:spcPts val="600"/>
              </a:spcAft>
              <a:buClr>
                <a:srgbClr val="97989A"/>
              </a:buClr>
              <a:buSzPct val="120000"/>
              <a:buFont typeface="Arial" pitchFamily="34" charset="0"/>
              <a:buChar char="■"/>
              <a:defRPr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The Government has recognised this over time by providing attractive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tax incentives to both domestic and foreign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investors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219200"/>
            <a:ext cx="586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542" y="109184"/>
            <a:ext cx="7931150" cy="639762"/>
          </a:xfrm>
        </p:spPr>
        <p:txBody>
          <a:bodyPr/>
          <a:lstStyle/>
          <a:p>
            <a:r>
              <a:rPr lang="en-US" sz="2800" dirty="0" smtClean="0"/>
              <a:t>What attracts foreign investors to Vietnam?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162050"/>
            <a:ext cx="5456238" cy="4400550"/>
          </a:xfrm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0070C0"/>
              </a:buClr>
              <a:buFont typeface="Arial" charset="0"/>
              <a:buChar char="►"/>
            </a:pPr>
            <a:r>
              <a:rPr lang="en-US" sz="1800" b="0" dirty="0" smtClean="0">
                <a:solidFill>
                  <a:schemeClr val="tx1"/>
                </a:solidFill>
              </a:rPr>
              <a:t>Political stability and safety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70C0"/>
              </a:buClr>
              <a:buFont typeface="Arial" charset="0"/>
              <a:buChar char="►"/>
            </a:pPr>
            <a:r>
              <a:rPr lang="en-US" sz="1800" b="0" dirty="0" smtClean="0">
                <a:solidFill>
                  <a:schemeClr val="tx1"/>
                </a:solidFill>
              </a:rPr>
              <a:t>China </a:t>
            </a:r>
            <a:r>
              <a:rPr lang="en-US" sz="1800" b="0" dirty="0" smtClean="0">
                <a:solidFill>
                  <a:schemeClr val="tx1"/>
                </a:solidFill>
              </a:rPr>
              <a:t>+ 1 policy (investment diversification); key to other ASEAN markets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70C0"/>
              </a:buClr>
              <a:buFont typeface="Arial" charset="0"/>
              <a:buChar char="►"/>
            </a:pPr>
            <a:r>
              <a:rPr lang="en-US" sz="1800" b="0" dirty="0" smtClean="0">
                <a:solidFill>
                  <a:schemeClr val="tx1"/>
                </a:solidFill>
              </a:rPr>
              <a:t>A thriving market and economy of over 90 million consumers with steadily rising level of income;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70C0"/>
              </a:buClr>
              <a:buFont typeface="Arial" charset="0"/>
              <a:buChar char="►"/>
            </a:pPr>
            <a:r>
              <a:rPr lang="en-US" sz="1800" b="0" dirty="0" smtClean="0">
                <a:solidFill>
                  <a:schemeClr val="tx1"/>
                </a:solidFill>
              </a:rPr>
              <a:t>A young, literate (95%), low-cost workforce with strong work ethics;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70C0"/>
              </a:buClr>
              <a:buFont typeface="Arial" charset="0"/>
              <a:buChar char="►"/>
            </a:pPr>
            <a:r>
              <a:rPr lang="en-US" sz="1800" b="0" dirty="0" smtClean="0">
                <a:solidFill>
                  <a:schemeClr val="tx1"/>
                </a:solidFill>
              </a:rPr>
              <a:t>A friendly population and entrepreneurial culture;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70C0"/>
              </a:buClr>
              <a:buFont typeface="Arial" charset="0"/>
              <a:buChar char="►"/>
            </a:pPr>
            <a:r>
              <a:rPr lang="en-US" sz="1800" b="0" dirty="0">
                <a:solidFill>
                  <a:schemeClr val="tx1"/>
                </a:solidFill>
              </a:rPr>
              <a:t>Abundant natural resources; significant  reserves of oil&amp; </a:t>
            </a:r>
            <a:r>
              <a:rPr lang="en-US" sz="1800" b="0" dirty="0" smtClean="0">
                <a:solidFill>
                  <a:schemeClr val="tx1"/>
                </a:solidFill>
              </a:rPr>
              <a:t>gas and </a:t>
            </a:r>
            <a:r>
              <a:rPr lang="en-US" sz="1800" b="0" dirty="0">
                <a:solidFill>
                  <a:schemeClr val="tx1"/>
                </a:solidFill>
              </a:rPr>
              <a:t>minerals; </a:t>
            </a:r>
            <a:r>
              <a:rPr lang="en-US" sz="1800" b="0" dirty="0" smtClean="0">
                <a:solidFill>
                  <a:schemeClr val="tx1"/>
                </a:solidFill>
              </a:rPr>
              <a:t>beautiful </a:t>
            </a:r>
            <a:r>
              <a:rPr lang="en-US" sz="1800" b="0" dirty="0">
                <a:solidFill>
                  <a:schemeClr val="tx1"/>
                </a:solidFill>
              </a:rPr>
              <a:t>coast </a:t>
            </a:r>
            <a:r>
              <a:rPr lang="en-US" sz="1800" b="0" dirty="0" smtClean="0">
                <a:solidFill>
                  <a:schemeClr val="tx1"/>
                </a:solidFill>
              </a:rPr>
              <a:t>line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70C0"/>
              </a:buClr>
              <a:buFont typeface="Arial" charset="0"/>
              <a:buChar char="►"/>
            </a:pPr>
            <a:r>
              <a:rPr lang="en-US" sz="1800" b="0" dirty="0" smtClean="0">
                <a:solidFill>
                  <a:schemeClr val="tx1"/>
                </a:solidFill>
              </a:rPr>
              <a:t>A business-friendly environment (pro-business government);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70C0"/>
              </a:buClr>
              <a:buFont typeface="Arial" charset="0"/>
              <a:buChar char="►"/>
            </a:pPr>
            <a:r>
              <a:rPr lang="en-US" sz="1800" b="0" dirty="0" smtClean="0">
                <a:solidFill>
                  <a:schemeClr val="tx1"/>
                </a:solidFill>
              </a:rPr>
              <a:t>Attractive tax incentives. </a:t>
            </a:r>
          </a:p>
        </p:txBody>
      </p:sp>
      <p:pic>
        <p:nvPicPr>
          <p:cNvPr id="4" name="Picture 11" descr="Vietnamese Map"/>
          <p:cNvPicPr>
            <a:picLocks noChangeAspect="1" noChangeArrowheads="1"/>
          </p:cNvPicPr>
          <p:nvPr/>
        </p:nvPicPr>
        <p:blipFill>
          <a:blip r:embed="rId2" cstate="print"/>
          <a:srcRect b="1060"/>
          <a:stretch>
            <a:fillRect/>
          </a:stretch>
        </p:blipFill>
        <p:spPr bwMode="auto">
          <a:xfrm>
            <a:off x="533400" y="1143000"/>
            <a:ext cx="2284535" cy="50292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Vietnam’s New Tax incentive Regime </a:t>
            </a:r>
            <a:br>
              <a:rPr lang="en-US" dirty="0" smtClean="0"/>
            </a:br>
            <a:r>
              <a:rPr lang="en-US" dirty="0" smtClean="0"/>
              <a:t>(Law </a:t>
            </a:r>
            <a:r>
              <a:rPr lang="en-US" dirty="0"/>
              <a:t>32/2013/QH13 </a:t>
            </a:r>
            <a:r>
              <a:rPr lang="en-US" dirty="0" smtClean="0"/>
              <a:t>effective</a:t>
            </a:r>
            <a:r>
              <a:rPr lang="en-US" dirty="0" smtClean="0"/>
              <a:t> 1 Jan 2014)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990600"/>
            <a:ext cx="8077200" cy="5333999"/>
          </a:xfrm>
        </p:spPr>
        <p:txBody>
          <a:bodyPr/>
          <a:lstStyle/>
          <a:p>
            <a:pPr indent="169863">
              <a:buFont typeface="Wingdings" pitchFamily="2" charset="2"/>
              <a:buChar char="§"/>
            </a:pP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Benefits:</a:t>
            </a:r>
          </a:p>
          <a:p>
            <a:pPr lvl="3">
              <a:buFontTx/>
              <a:buChar char="-"/>
            </a:pPr>
            <a:r>
              <a:rPr lang="en-GB" sz="1400" dirty="0" smtClean="0">
                <a:cs typeface="Times New Roman" pitchFamily="18" charset="0"/>
              </a:rPr>
              <a:t>Reduced tax rate </a:t>
            </a:r>
            <a:r>
              <a:rPr lang="en-GB" sz="1400" dirty="0">
                <a:cs typeface="Times New Roman" pitchFamily="18" charset="0"/>
              </a:rPr>
              <a:t>of 10% for </a:t>
            </a:r>
            <a:r>
              <a:rPr lang="en-GB" sz="1400" dirty="0">
                <a:cs typeface="Times New Roman" pitchFamily="18" charset="0"/>
              </a:rPr>
              <a:t>15 years from </a:t>
            </a:r>
            <a:r>
              <a:rPr lang="en-GB" sz="1400" dirty="0" smtClean="0">
                <a:cs typeface="Times New Roman" pitchFamily="18" charset="0"/>
              </a:rPr>
              <a:t>the 1</a:t>
            </a:r>
            <a:r>
              <a:rPr lang="en-GB" sz="1400" baseline="30000" dirty="0" smtClean="0">
                <a:cs typeface="Times New Roman" pitchFamily="18" charset="0"/>
              </a:rPr>
              <a:t>st</a:t>
            </a:r>
            <a:r>
              <a:rPr lang="en-GB" sz="1400" dirty="0" smtClean="0">
                <a:cs typeface="Times New Roman" pitchFamily="18" charset="0"/>
              </a:rPr>
              <a:t> revenue-generating </a:t>
            </a:r>
            <a:r>
              <a:rPr lang="en-GB" sz="1400" dirty="0">
                <a:cs typeface="Times New Roman" pitchFamily="18" charset="0"/>
              </a:rPr>
              <a:t>year</a:t>
            </a:r>
          </a:p>
          <a:p>
            <a:pPr lvl="3">
              <a:buFontTx/>
              <a:buChar char="-"/>
            </a:pP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Tax </a:t>
            </a: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holiday up to </a:t>
            </a:r>
            <a:r>
              <a:rPr lang="en-GB" sz="1400" b="0" dirty="0">
                <a:solidFill>
                  <a:schemeClr val="tx1"/>
                </a:solidFill>
                <a:cs typeface="Times New Roman" pitchFamily="18" charset="0"/>
              </a:rPr>
              <a:t>4 years from </a:t>
            </a: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the 1</a:t>
            </a:r>
            <a:r>
              <a:rPr lang="en-GB" sz="1400" b="0" baseline="30000" dirty="0" smtClean="0">
                <a:solidFill>
                  <a:schemeClr val="tx1"/>
                </a:solidFill>
                <a:cs typeface="Times New Roman" pitchFamily="18" charset="0"/>
              </a:rPr>
              <a:t>st</a:t>
            </a: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 year of earning taxable income</a:t>
            </a:r>
            <a:endParaRPr lang="en-GB" sz="1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50</a:t>
            </a: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% tax reduction up to </a:t>
            </a:r>
            <a:r>
              <a:rPr lang="en-GB" sz="1400" b="0" dirty="0">
                <a:solidFill>
                  <a:schemeClr val="tx1"/>
                </a:solidFill>
                <a:cs typeface="Times New Roman" pitchFamily="18" charset="0"/>
              </a:rPr>
              <a:t>9 years </a:t>
            </a: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following the tax holiday</a:t>
            </a:r>
            <a:endParaRPr lang="en-GB" sz="1400" b="0" dirty="0">
              <a:solidFill>
                <a:schemeClr val="tx1"/>
              </a:solidFill>
              <a:cs typeface="Times New Roman" pitchFamily="18" charset="0"/>
            </a:endParaRPr>
          </a:p>
          <a:p>
            <a:pPr indent="169863">
              <a:buFont typeface="Wingdings" pitchFamily="2" charset="2"/>
              <a:buChar char="§"/>
            </a:pP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Requirements:</a:t>
            </a:r>
          </a:p>
          <a:p>
            <a:pPr lvl="3">
              <a:buFontTx/>
              <a:buChar char="-"/>
            </a:pPr>
            <a:r>
              <a:rPr lang="en-GB" sz="1400" dirty="0">
                <a:cs typeface="Times New Roman" pitchFamily="18" charset="0"/>
              </a:rPr>
              <a:t>Businesses in areas </a:t>
            </a:r>
            <a:r>
              <a:rPr lang="en-GB" sz="1400" dirty="0">
                <a:cs typeface="Times New Roman" pitchFamily="18" charset="0"/>
              </a:rPr>
              <a:t>with especially difficult socio- economic conditions, </a:t>
            </a:r>
            <a:r>
              <a:rPr lang="en-GB" sz="1400" dirty="0">
                <a:cs typeface="Times New Roman" pitchFamily="18" charset="0"/>
              </a:rPr>
              <a:t>economic zones, </a:t>
            </a:r>
            <a:r>
              <a:rPr lang="en-GB" sz="1400" dirty="0">
                <a:cs typeface="Times New Roman" pitchFamily="18" charset="0"/>
              </a:rPr>
              <a:t>high-tech </a:t>
            </a:r>
            <a:r>
              <a:rPr lang="en-GB" sz="1400" dirty="0">
                <a:cs typeface="Times New Roman" pitchFamily="18" charset="0"/>
              </a:rPr>
              <a:t>zones</a:t>
            </a:r>
          </a:p>
          <a:p>
            <a:pPr lvl="3">
              <a:buFontTx/>
              <a:buChar char="-"/>
            </a:pPr>
            <a:r>
              <a:rPr lang="en-GB" sz="1400" dirty="0">
                <a:cs typeface="Times New Roman" pitchFamily="18" charset="0"/>
              </a:rPr>
              <a:t>Promoted sectors including (but not limited to) </a:t>
            </a:r>
            <a:r>
              <a:rPr lang="en-US" sz="1400" dirty="0">
                <a:cs typeface="Times New Roman" pitchFamily="18" charset="0"/>
              </a:rPr>
              <a:t>hi-tech research, development, and application; crucial infrastructure projects; production of software, composite materials, light </a:t>
            </a:r>
            <a:r>
              <a:rPr lang="en-US" sz="1400" dirty="0">
                <a:cs typeface="Times New Roman" pitchFamily="18" charset="0"/>
              </a:rPr>
              <a:t>building materials, rare materials, renewable </a:t>
            </a:r>
            <a:r>
              <a:rPr lang="en-US" sz="1400" dirty="0">
                <a:cs typeface="Times New Roman" pitchFamily="18" charset="0"/>
              </a:rPr>
              <a:t>energy; </a:t>
            </a:r>
            <a:r>
              <a:rPr lang="en-US" sz="1400" dirty="0">
                <a:cs typeface="Times New Roman" pitchFamily="18" charset="0"/>
              </a:rPr>
              <a:t>development of </a:t>
            </a:r>
            <a:r>
              <a:rPr lang="en-US" sz="1400" dirty="0">
                <a:cs typeface="Times New Roman" pitchFamily="18" charset="0"/>
              </a:rPr>
              <a:t>bio-technology, environment protection projects etc.</a:t>
            </a:r>
          </a:p>
          <a:p>
            <a:pPr>
              <a:buFont typeface="Wingdings" pitchFamily="2" charset="2"/>
              <a:buChar char="§"/>
            </a:pPr>
            <a:r>
              <a:rPr lang="en-GB" sz="1400" b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1400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1400" b="0" dirty="0">
                <a:solidFill>
                  <a:schemeClr val="tx1"/>
                </a:solidFill>
                <a:cs typeface="Times New Roman" pitchFamily="18" charset="0"/>
              </a:rPr>
              <a:t>Manufacturers</a:t>
            </a:r>
            <a:r>
              <a:rPr lang="en-US" sz="1400" b="0" dirty="0">
                <a:solidFill>
                  <a:schemeClr val="tx1"/>
                </a:solidFill>
                <a:cs typeface="Times New Roman" pitchFamily="18" charset="0"/>
              </a:rPr>
              <a:t> who meet </a:t>
            </a:r>
            <a:r>
              <a:rPr lang="en-US" sz="1400" b="0" dirty="0">
                <a:solidFill>
                  <a:schemeClr val="tx1"/>
                </a:solidFill>
                <a:cs typeface="Times New Roman" pitchFamily="18" charset="0"/>
              </a:rPr>
              <a:t>one of the two criteria below:</a:t>
            </a:r>
          </a:p>
          <a:p>
            <a:pPr marL="971550" indent="-400050">
              <a:buFont typeface="+mj-lt"/>
              <a:buAutoNum type="romanLcPeriod"/>
            </a:pP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Invest at </a:t>
            </a:r>
            <a:r>
              <a:rPr lang="en-US" sz="1400" b="0" dirty="0">
                <a:solidFill>
                  <a:schemeClr val="tx1"/>
                </a:solidFill>
                <a:cs typeface="Times New Roman" pitchFamily="18" charset="0"/>
              </a:rPr>
              <a:t>least 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VND6,000 billion within the 1</a:t>
            </a:r>
            <a:r>
              <a:rPr lang="en-US" sz="1400" b="0" baseline="30000" dirty="0" smtClean="0">
                <a:solidFill>
                  <a:schemeClr val="tx1"/>
                </a:solidFill>
                <a:cs typeface="Times New Roman" pitchFamily="18" charset="0"/>
              </a:rPr>
              <a:t>st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three years following the issue of business license, </a:t>
            </a:r>
            <a:r>
              <a:rPr lang="en-US" sz="1400" b="0" dirty="0">
                <a:solidFill>
                  <a:schemeClr val="tx1"/>
                </a:solidFill>
                <a:cs typeface="Times New Roman" pitchFamily="18" charset="0"/>
              </a:rPr>
              <a:t>and 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achieve at </a:t>
            </a:r>
            <a:r>
              <a:rPr lang="en-US" sz="1400" b="0" dirty="0">
                <a:solidFill>
                  <a:schemeClr val="tx1"/>
                </a:solidFill>
                <a:cs typeface="Times New Roman" pitchFamily="18" charset="0"/>
              </a:rPr>
              <a:t>least 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VND10,000 billion revenue within the 1</a:t>
            </a:r>
            <a:r>
              <a:rPr lang="en-US" sz="1400" b="0" baseline="30000" dirty="0" smtClean="0">
                <a:solidFill>
                  <a:schemeClr val="tx1"/>
                </a:solidFill>
                <a:cs typeface="Times New Roman" pitchFamily="18" charset="0"/>
              </a:rPr>
              <a:t>st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three revenue-generating years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; or</a:t>
            </a:r>
            <a:endParaRPr lang="en-US" sz="1400" b="0" dirty="0">
              <a:solidFill>
                <a:schemeClr val="tx1"/>
              </a:solidFill>
              <a:cs typeface="Times New Roman" pitchFamily="18" charset="0"/>
            </a:endParaRPr>
          </a:p>
          <a:p>
            <a:pPr marL="971550" indent="-400050">
              <a:buFont typeface="+mj-lt"/>
              <a:buAutoNum type="romanLcPeriod"/>
            </a:pP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Invest at </a:t>
            </a:r>
            <a:r>
              <a:rPr lang="en-US" sz="1400" b="0" dirty="0">
                <a:solidFill>
                  <a:schemeClr val="tx1"/>
                </a:solidFill>
                <a:cs typeface="Times New Roman" pitchFamily="18" charset="0"/>
              </a:rPr>
              <a:t>least 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VND6,000 billion within the 1</a:t>
            </a:r>
            <a:r>
              <a:rPr lang="en-US" sz="1400" b="0" baseline="30000" dirty="0" smtClean="0">
                <a:solidFill>
                  <a:schemeClr val="tx1"/>
                </a:solidFill>
                <a:cs typeface="Times New Roman" pitchFamily="18" charset="0"/>
              </a:rPr>
              <a:t>st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three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cs typeface="Times New Roman" pitchFamily="18" charset="0"/>
              </a:rPr>
              <a:t>years </a:t>
            </a:r>
            <a:r>
              <a:rPr lang="en-US" sz="1400" b="0" dirty="0">
                <a:solidFill>
                  <a:schemeClr val="tx1"/>
                </a:solidFill>
                <a:cs typeface="Times New Roman" pitchFamily="18" charset="0"/>
              </a:rPr>
              <a:t>and employ more than 3,000 workers</a:t>
            </a:r>
          </a:p>
          <a:p>
            <a:pPr indent="169863">
              <a:buFontTx/>
              <a:buChar char="-"/>
            </a:pPr>
            <a:endParaRPr lang="en-US" sz="1400" b="0" dirty="0">
              <a:solidFill>
                <a:schemeClr val="tx1"/>
              </a:solidFill>
              <a:cs typeface="Times New Roman" pitchFamily="18" charset="0"/>
            </a:endParaRPr>
          </a:p>
          <a:p>
            <a:pPr indent="169863">
              <a:buFontTx/>
              <a:buChar char="-"/>
            </a:pPr>
            <a:endParaRPr lang="en-US" sz="1400" b="0" dirty="0">
              <a:solidFill>
                <a:schemeClr val="tx1"/>
              </a:solidFill>
              <a:cs typeface="Times New Roman" pitchFamily="18" charset="0"/>
            </a:endParaRPr>
          </a:p>
          <a:p>
            <a:pPr indent="169863"/>
            <a:endParaRPr lang="en-US" sz="1400" b="0" dirty="0">
              <a:solidFill>
                <a:schemeClr val="tx1"/>
              </a:solidFill>
              <a:cs typeface="Times New Roman" pitchFamily="18" charset="0"/>
            </a:endParaRPr>
          </a:p>
          <a:p>
            <a:pPr marL="339725">
              <a:buFontTx/>
              <a:buChar char="-"/>
            </a:pPr>
            <a:endParaRPr lang="en-US" sz="1400" b="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GB" sz="1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1400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GB" sz="1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1400" b="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Vietnam’s New Tax </a:t>
            </a:r>
            <a:r>
              <a:rPr lang="en-US" dirty="0" smtClean="0"/>
              <a:t>Incentive Regime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/>
              <a:t>Law </a:t>
            </a:r>
            <a:r>
              <a:rPr lang="en-US" dirty="0"/>
              <a:t>32/2013/QH13 </a:t>
            </a:r>
            <a:r>
              <a:rPr lang="en-US" dirty="0" smtClean="0"/>
              <a:t>effective</a:t>
            </a:r>
            <a:r>
              <a:rPr lang="en-US" dirty="0" smtClean="0"/>
              <a:t> 1 Jan 2014)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124745"/>
            <a:ext cx="6248400" cy="4968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 Benefits:</a:t>
            </a: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Reduced tax rate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of 10% for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the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entire life of the business</a:t>
            </a:r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Tax holiday up to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4 years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from the 1</a:t>
            </a:r>
            <a:r>
              <a:rPr lang="en-GB" b="0" baseline="30000" dirty="0" smtClean="0">
                <a:solidFill>
                  <a:schemeClr val="tx1"/>
                </a:solidFill>
                <a:cs typeface="Times New Roman" pitchFamily="18" charset="0"/>
              </a:rPr>
              <a:t>st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year of earning taxable income</a:t>
            </a:r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50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%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tax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reduction up to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9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years following the tax holiday</a:t>
            </a:r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  Requirements:</a:t>
            </a: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Businesses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in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deregulated (or known as “socialisation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”) sectors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eg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healthcare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, education, training, culture, sports and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environment)</a:t>
            </a:r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endParaRPr lang="en-US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Vietnam’s New Tax </a:t>
            </a:r>
            <a:r>
              <a:rPr lang="en-US" dirty="0"/>
              <a:t>I</a:t>
            </a:r>
            <a:r>
              <a:rPr lang="en-US" dirty="0" smtClean="0"/>
              <a:t>ncentive Regime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/>
              <a:t>Law </a:t>
            </a:r>
            <a:r>
              <a:rPr lang="en-US" dirty="0"/>
              <a:t>32/2013/QH13 </a:t>
            </a:r>
            <a:r>
              <a:rPr lang="en-US" dirty="0" smtClean="0"/>
              <a:t>effective </a:t>
            </a:r>
            <a:r>
              <a:rPr lang="en-US" dirty="0" smtClean="0"/>
              <a:t>1 Jan 2014)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972345"/>
            <a:ext cx="6629400" cy="337105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  </a:t>
            </a:r>
            <a:r>
              <a:rPr lang="en-US" b="0" dirty="0" smtClean="0">
                <a:solidFill>
                  <a:schemeClr val="tx1"/>
                </a:solidFill>
              </a:rPr>
              <a:t>Benefits:</a:t>
            </a:r>
            <a:endParaRPr lang="en-US" b="0" dirty="0" smtClean="0">
              <a:solidFill>
                <a:schemeClr val="tx1"/>
              </a:solidFill>
            </a:endParaRPr>
          </a:p>
          <a:p>
            <a:pPr lvl="3"/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Reduced tax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rate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of 10% for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the entire life of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the business</a:t>
            </a:r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Requirements:</a:t>
            </a:r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3"/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“</a:t>
            </a:r>
            <a:r>
              <a:rPr lang="en-GB" dirty="0" smtClean="0">
                <a:cs typeface="Times New Roman" pitchFamily="18" charset="0"/>
              </a:rPr>
              <a:t>Social </a:t>
            </a:r>
            <a:r>
              <a:rPr lang="en-US" dirty="0" smtClean="0">
                <a:cs typeface="Times New Roman" pitchFamily="18" charset="0"/>
              </a:rPr>
              <a:t>housing” </a:t>
            </a:r>
            <a:r>
              <a:rPr lang="en-US" dirty="0">
                <a:cs typeface="Times New Roman" pitchFamily="18" charset="0"/>
              </a:rPr>
              <a:t>development;</a:t>
            </a:r>
          </a:p>
          <a:p>
            <a:pPr lvl="3"/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Specified </a:t>
            </a:r>
            <a:r>
              <a:rPr lang="en-US" dirty="0">
                <a:cs typeface="Times New Roman" pitchFamily="18" charset="0"/>
              </a:rPr>
              <a:t>news agencies and publishers </a:t>
            </a:r>
            <a:r>
              <a:rPr lang="en-US" dirty="0">
                <a:cs typeface="Times New Roman" pitchFamily="18" charset="0"/>
              </a:rPr>
              <a:t>according to the Law on </a:t>
            </a:r>
            <a:r>
              <a:rPr lang="en-US" dirty="0">
                <a:cs typeface="Times New Roman" pitchFamily="18" charset="0"/>
              </a:rPr>
              <a:t>Press and Law on Publishing</a:t>
            </a:r>
            <a:endParaRPr lang="en-US" dirty="0">
              <a:cs typeface="Times New Roman" pitchFamily="18" charset="0"/>
            </a:endParaRPr>
          </a:p>
          <a:p>
            <a:pPr lvl="3"/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Agriculture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</a:rPr>
              <a:t>forestry, or aquaculture businesses situated in areas of difficult socio-economic conditions;  specified agriculture/aquaculture productions etc.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Vietnam’s New Tax incentive Regime</a:t>
            </a:r>
            <a:br>
              <a:rPr lang="en-US" dirty="0" smtClean="0"/>
            </a:br>
            <a:r>
              <a:rPr lang="en-US" dirty="0" smtClean="0"/>
              <a:t>(Law 32/2013/QH13 effective 1 Jan 2014)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1124745"/>
            <a:ext cx="7543800" cy="30662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  </a:t>
            </a:r>
            <a:r>
              <a:rPr lang="en-US" b="0" dirty="0" smtClean="0">
                <a:solidFill>
                  <a:schemeClr val="tx1"/>
                </a:solidFill>
              </a:rPr>
              <a:t>Benefits:</a:t>
            </a:r>
            <a:endParaRPr lang="en-US" b="0" dirty="0" smtClean="0">
              <a:solidFill>
                <a:schemeClr val="tx1"/>
              </a:solidFill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Reduced tax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rate of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20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% for 10 years from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the1st </a:t>
            </a:r>
            <a:r>
              <a:rPr lang="en-GB" dirty="0" smtClean="0">
                <a:cs typeface="Times New Roman" pitchFamily="18" charset="0"/>
              </a:rPr>
              <a:t>revenue-generating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year</a:t>
            </a:r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Tax holiday up to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years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from the 1</a:t>
            </a:r>
            <a:r>
              <a:rPr lang="en-GB" b="0" baseline="30000" dirty="0" smtClean="0">
                <a:solidFill>
                  <a:schemeClr val="tx1"/>
                </a:solidFill>
                <a:cs typeface="Times New Roman" pitchFamily="18" charset="0"/>
              </a:rPr>
              <a:t>st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year of earning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taxable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income</a:t>
            </a:r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50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%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tax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reduction up to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4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years following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the tax holiday</a:t>
            </a:r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  </a:t>
            </a:r>
            <a:r>
              <a:rPr lang="en-US" b="0" dirty="0" smtClean="0">
                <a:solidFill>
                  <a:schemeClr val="tx1"/>
                </a:solidFill>
              </a:rPr>
              <a:t>Requirement:</a:t>
            </a:r>
            <a:endParaRPr lang="en-US" b="0" dirty="0" smtClean="0">
              <a:solidFill>
                <a:schemeClr val="tx1"/>
              </a:solidFill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Businesses situated in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areas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with difficult socio-economic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conditions</a:t>
            </a:r>
          </a:p>
          <a:p>
            <a:pPr>
              <a:buFontTx/>
              <a:buChar char="-"/>
            </a:pPr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Vietnam’s New Tax </a:t>
            </a:r>
            <a:r>
              <a:rPr lang="en-US" dirty="0"/>
              <a:t>I</a:t>
            </a:r>
            <a:r>
              <a:rPr lang="en-US" dirty="0" smtClean="0"/>
              <a:t>ncentive Regime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Law </a:t>
            </a:r>
            <a:r>
              <a:rPr lang="en-US" dirty="0"/>
              <a:t>32/2013/QH13 </a:t>
            </a:r>
            <a:r>
              <a:rPr lang="en-US" dirty="0" smtClean="0"/>
              <a:t>effective</a:t>
            </a:r>
            <a:r>
              <a:rPr lang="en-US" dirty="0" smtClean="0"/>
              <a:t> 1 Jan 2014)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24745"/>
            <a:ext cx="8359080" cy="33710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Benefits:</a:t>
            </a:r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Reduced tax rate of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20%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17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%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effective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1 Jan 2016)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for 10 years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from the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1st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revenue-generating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year</a:t>
            </a:r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Tax holiday up to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2 years from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en-GB" b="0" baseline="30000" dirty="0" smtClean="0">
                <a:solidFill>
                  <a:schemeClr val="tx1"/>
                </a:solidFill>
                <a:cs typeface="Times New Roman" pitchFamily="18" charset="0"/>
              </a:rPr>
              <a:t>st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year of earning taxable income</a:t>
            </a:r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50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%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tax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reduction up to 4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years following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the tax holiday</a:t>
            </a:r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Requirements:</a:t>
            </a:r>
            <a:endParaRPr lang="en-GB" b="0" dirty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cs typeface="Times New Roman" pitchFamily="18" charset="0"/>
              </a:rPr>
              <a:t>Production </a:t>
            </a:r>
            <a:r>
              <a:rPr lang="en-GB" b="0" dirty="0">
                <a:solidFill>
                  <a:schemeClr val="tx1"/>
                </a:solidFill>
                <a:cs typeface="Times New Roman" pitchFamily="18" charset="0"/>
              </a:rPr>
              <a:t>of: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  high-grade steels, energy-saving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products;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machinery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and equipment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servicing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agriculture, forestry,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aquaculture; salt; irrigation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equipment;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feeds for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livestock,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poultry or 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aquatic organism</a:t>
            </a:r>
            <a:r>
              <a:rPr lang="en-US" b="0" dirty="0">
                <a:solidFill>
                  <a:schemeClr val="tx1"/>
                </a:solidFill>
                <a:cs typeface="Times New Roman" pitchFamily="18" charset="0"/>
              </a:rPr>
              <a:t>; promotion of traditional trades.</a:t>
            </a:r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GB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b="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4"/>
  <p:tag name="TYPE" val="Screen"/>
  <p:tag name="KEYWORD" val="SCREEN"/>
  <p:tag name="TEMPLATEVERSION" val="22/02/2012 14:30: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LNAME" val="[C:\Users\hly\Desktop\Databook for anh Ai's presentation-2207.xlsx]Sheet1!Sheet1 Chart 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70.7735"/>
  <p:tag name="ADV_LEFT" val="21.49992"/>
  <p:tag name="ADV_HEIGHT" val="16.22654"/>
  <p:tag name="ADV_WIDTH" val="362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LNAME" val="[C:\Users\nganvo\Desktop\PRESENTATION\Databook for anh Ai's presentation-2207.xlsx]Cambodia!Cambodia Chart 3"/>
</p:tagLst>
</file>

<file path=ppt/theme/theme1.xml><?xml version="1.0" encoding="utf-8"?>
<a:theme xmlns:a="http://schemas.openxmlformats.org/drawingml/2006/main" name="KPMG Screen Standard Template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1022</Words>
  <Application>Microsoft Office PowerPoint</Application>
  <PresentationFormat>On-screen Show (4:3)</PresentationFormat>
  <Paragraphs>170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KPMG Screen Standard Template</vt:lpstr>
      <vt:lpstr>Vietnam’s New Tax Incentive Regime Benefits &amp; Limitations </vt:lpstr>
      <vt:lpstr>Presentation outline</vt:lpstr>
      <vt:lpstr>Country Overview – Foreign Direct Investment</vt:lpstr>
      <vt:lpstr>What attracts foreign investors to Vietnam?</vt:lpstr>
      <vt:lpstr>Vietnam’s New Tax incentive Regime  (Law 32/2013/QH13 effective 1 Jan 2014)</vt:lpstr>
      <vt:lpstr>Vietnam’s New Tax Incentive Regime (Law 32/2013/QH13 effective 1 Jan 2014)</vt:lpstr>
      <vt:lpstr>Vietnam’s New Tax Incentive Regime (Law 32/2013/QH13 effective 1 Jan 2014)</vt:lpstr>
      <vt:lpstr>Vietnam’s New Tax incentive Regime (Law 32/2013/QH13 effective 1 Jan 2014)</vt:lpstr>
      <vt:lpstr>Vietnam’s New Tax Incentive Regime (Law 32/2013/QH13 effective 1 Jan 2014)</vt:lpstr>
      <vt:lpstr>Vietnam’s New Tax Incentive Regime Expansion of Business (effective 1 Jan 2014)</vt:lpstr>
      <vt:lpstr>Slide 10</vt:lpstr>
      <vt:lpstr>Slide 11</vt:lpstr>
      <vt:lpstr>Slide 12</vt:lpstr>
      <vt:lpstr>Thank you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Screen template</dc:title>
  <dc:creator>KPMG</dc:creator>
  <cp:lastModifiedBy>KPMG</cp:lastModifiedBy>
  <cp:revision>389</cp:revision>
  <dcterms:created xsi:type="dcterms:W3CDTF">2012-02-22T07:29:38Z</dcterms:created>
  <dcterms:modified xsi:type="dcterms:W3CDTF">2013-10-10T04:20:49Z</dcterms:modified>
</cp:coreProperties>
</file>